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4"/>
  </p:notesMasterIdLst>
  <p:handoutMasterIdLst>
    <p:handoutMasterId r:id="rId15"/>
  </p:handoutMasterIdLst>
  <p:sldIdLst>
    <p:sldId id="409" r:id="rId3"/>
    <p:sldId id="481" r:id="rId4"/>
    <p:sldId id="446" r:id="rId5"/>
    <p:sldId id="456" r:id="rId6"/>
    <p:sldId id="457" r:id="rId7"/>
    <p:sldId id="465" r:id="rId8"/>
    <p:sldId id="470" r:id="rId9"/>
    <p:sldId id="469" r:id="rId10"/>
    <p:sldId id="471" r:id="rId11"/>
    <p:sldId id="483" r:id="rId12"/>
    <p:sldId id="487" r:id="rId13"/>
  </p:sldIdLst>
  <p:sldSz cx="12192000" cy="6858000"/>
  <p:notesSz cx="6858000" cy="9144000"/>
  <p:embeddedFontLst>
    <p:embeddedFont>
      <p:font typeface="汉仪中黑简" panose="02010600000101010101" charset="-122"/>
      <p:regular r:id="rId19"/>
    </p:embeddedFont>
    <p:embeddedFont>
      <p:font typeface="方正小标宋简体" panose="03000509000000000000" charset="-122"/>
      <p:regular r:id="rId20"/>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3" userDrawn="1">
          <p15:clr>
            <a:srgbClr val="A4A3A4"/>
          </p15:clr>
        </p15:guide>
        <p15:guide id="2" pos="383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3F84E1"/>
    <a:srgbClr val="6BA0E7"/>
    <a:srgbClr val="88B0EC"/>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3"/>
        <p:guide pos="383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0" Type="http://schemas.openxmlformats.org/officeDocument/2006/relationships/font" Target="fonts/font2.fntdata"/><Relationship Id="rId2" Type="http://schemas.openxmlformats.org/officeDocument/2006/relationships/theme" Target="theme/theme1.xml"/><Relationship Id="rId19" Type="http://schemas.openxmlformats.org/officeDocument/2006/relationships/font" Target="fonts/font1.fntdata"/><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handoutMaster" Target="handoutMasters/handoutMaster1.xml"/><Relationship Id="rId14" Type="http://schemas.openxmlformats.org/officeDocument/2006/relationships/notesMaster" Target="notesMasters/notesMaster1.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汉仪中黑简" panose="02010600000101010101" charset="-122"/>
              <a:ea typeface="汉仪中黑简" panose="02010600000101010101" charset="-122"/>
              <a:cs typeface="汉仪中黑简" panose="02010600000101010101"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汉仪中黑简" panose="02010600000101010101" charset="-122"/>
              </a:rPr>
            </a:fld>
            <a:endParaRPr lang="zh-CN" altLang="en-US">
              <a:ea typeface="汉仪中黑简" panose="02010600000101010101"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汉仪中黑简" panose="02010600000101010101" charset="-122"/>
              <a:ea typeface="汉仪中黑简" panose="02010600000101010101" charset="-122"/>
              <a:cs typeface="汉仪中黑简" panose="02010600000101010101"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汉仪中黑简" panose="02010600000101010101" charset="-122"/>
              </a:rPr>
            </a:fld>
            <a:endParaRPr lang="zh-CN" altLang="en-US">
              <a:ea typeface="汉仪中黑简" panose="02010600000101010101"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汉仪中黑简" panose="02010600000101010101" charset="-122"/>
                <a:ea typeface="汉仪中黑简" panose="02010600000101010101" charset="-122"/>
                <a:cs typeface="汉仪中黑简" panose="02010600000101010101"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汉仪中黑简" panose="02010600000101010101" charset="-122"/>
                <a:ea typeface="汉仪中黑简" panose="02010600000101010101" charset="-122"/>
                <a:cs typeface="汉仪中黑简" panose="02010600000101010101" charset="-122"/>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汉仪中黑简" panose="02010600000101010101" charset="-122"/>
                <a:ea typeface="汉仪中黑简" panose="02010600000101010101" charset="-122"/>
                <a:cs typeface="汉仪中黑简" panose="02010600000101010101"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汉仪中黑简" panose="02010600000101010101" charset="-122"/>
                <a:ea typeface="汉仪中黑简" panose="02010600000101010101" charset="-122"/>
                <a:cs typeface="汉仪中黑简" panose="02010600000101010101" charset="-122"/>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汉仪中黑简" panose="02010600000101010101" charset="-122"/>
        <a:ea typeface="汉仪中黑简" panose="02010600000101010101" charset="-122"/>
        <a:cs typeface="汉仪中黑简" panose="02010600000101010101" charset="-122"/>
      </a:defRPr>
    </a:lvl1pPr>
    <a:lvl2pPr marL="457200" algn="l" defTabSz="914400" rtl="0" eaLnBrk="1" latinLnBrk="0" hangingPunct="1">
      <a:defRPr sz="1200" kern="1200">
        <a:solidFill>
          <a:schemeClr val="tx1"/>
        </a:solidFill>
        <a:latin typeface="汉仪中黑简" panose="02010600000101010101" charset="-122"/>
        <a:ea typeface="汉仪中黑简" panose="02010600000101010101" charset="-122"/>
        <a:cs typeface="汉仪中黑简" panose="02010600000101010101" charset="-122"/>
      </a:defRPr>
    </a:lvl2pPr>
    <a:lvl3pPr marL="914400" algn="l" defTabSz="914400" rtl="0" eaLnBrk="1" latinLnBrk="0" hangingPunct="1">
      <a:defRPr sz="1200" kern="1200">
        <a:solidFill>
          <a:schemeClr val="tx1"/>
        </a:solidFill>
        <a:latin typeface="汉仪中黑简" panose="02010600000101010101" charset="-122"/>
        <a:ea typeface="汉仪中黑简" panose="02010600000101010101" charset="-122"/>
        <a:cs typeface="汉仪中黑简" panose="02010600000101010101" charset="-122"/>
      </a:defRPr>
    </a:lvl3pPr>
    <a:lvl4pPr marL="1371600" algn="l" defTabSz="914400" rtl="0" eaLnBrk="1" latinLnBrk="0" hangingPunct="1">
      <a:defRPr sz="1200" kern="1200">
        <a:solidFill>
          <a:schemeClr val="tx1"/>
        </a:solidFill>
        <a:latin typeface="汉仪中黑简" panose="02010600000101010101" charset="-122"/>
        <a:ea typeface="汉仪中黑简" panose="02010600000101010101" charset="-122"/>
        <a:cs typeface="汉仪中黑简" panose="02010600000101010101" charset="-122"/>
      </a:defRPr>
    </a:lvl4pPr>
    <a:lvl5pPr marL="1828800" algn="l" defTabSz="914400" rtl="0" eaLnBrk="1" latinLnBrk="0" hangingPunct="1">
      <a:defRPr sz="1200" kern="1200">
        <a:solidFill>
          <a:schemeClr val="tx1"/>
        </a:solidFill>
        <a:latin typeface="汉仪中黑简" panose="02010600000101010101" charset="-122"/>
        <a:ea typeface="汉仪中黑简" panose="02010600000101010101" charset="-122"/>
        <a:cs typeface="汉仪中黑简" panose="02010600000101010101"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汉仪中黑简" panose="02010600000101010101" charset="-122"/>
                <a:ea typeface="汉仪中黑简" panose="02010600000101010101" charset="-122"/>
                <a:cs typeface="汉仪中黑简" panose="0201060000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汉仪中黑简" panose="02010600000101010101" charset="-122"/>
                <a:ea typeface="汉仪中黑简" panose="02010600000101010101" charset="-122"/>
                <a:cs typeface="汉仪中黑简" panose="02010600000101010101"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汉仪中黑简" panose="02010600000101010101" charset="-122"/>
                <a:ea typeface="汉仪中黑简" panose="02010600000101010101" charset="-122"/>
                <a:cs typeface="汉仪中黑简" panose="02010600000101010101"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汉仪中黑简" panose="02010600000101010101" charset="-122"/>
          <a:ea typeface="汉仪中黑简" panose="02010600000101010101" charset="-122"/>
          <a:cs typeface="汉仪中黑简" panose="02010600000101010101" charset="-122"/>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汉仪中黑简" panose="02010600000101010101" charset="-122"/>
          <a:ea typeface="汉仪中黑简" panose="02010600000101010101" charset="-122"/>
          <a:cs typeface="汉仪中黑简" panose="02010600000101010101" charset="-122"/>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汉仪中黑简" panose="02010600000101010101" charset="-122"/>
          <a:ea typeface="汉仪中黑简" panose="02010600000101010101" charset="-122"/>
          <a:cs typeface="汉仪中黑简" panose="02010600000101010101" charset="-122"/>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汉仪中黑简" panose="02010600000101010101" charset="-122"/>
          <a:ea typeface="汉仪中黑简" panose="02010600000101010101" charset="-122"/>
          <a:cs typeface="汉仪中黑简" panose="02010600000101010101" charset="-122"/>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汉仪中黑简" panose="02010600000101010101" charset="-122"/>
          <a:ea typeface="汉仪中黑简" panose="02010600000101010101" charset="-122"/>
          <a:cs typeface="汉仪中黑简" panose="02010600000101010101" charset="-122"/>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汉仪中黑简" panose="02010600000101010101" charset="-122"/>
          <a:ea typeface="汉仪中黑简" panose="02010600000101010101" charset="-122"/>
          <a:cs typeface="汉仪中黑简" panose="02010600000101010101"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4.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5.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6.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7.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8.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9.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0.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1.xml"/><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2.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3.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矩形 213"/>
          <p:cNvSpPr/>
          <p:nvPr/>
        </p:nvSpPr>
        <p:spPr>
          <a:xfrm>
            <a:off x="-634" y="0"/>
            <a:ext cx="12191999" cy="6858000"/>
          </a:xfrm>
          <a:prstGeom prst="rect">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6" name="任意多边形 5"/>
          <p:cNvSpPr/>
          <p:nvPr/>
        </p:nvSpPr>
        <p:spPr>
          <a:xfrm rot="21120000">
            <a:off x="340936" y="3047995"/>
            <a:ext cx="4310380" cy="3922139"/>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788" h="6177">
                <a:moveTo>
                  <a:pt x="0" y="5552"/>
                </a:moveTo>
                <a:lnTo>
                  <a:pt x="3278" y="6012"/>
                </a:lnTo>
                <a:lnTo>
                  <a:pt x="0" y="5552"/>
                </a:lnTo>
                <a:close/>
                <a:moveTo>
                  <a:pt x="6746" y="0"/>
                </a:moveTo>
                <a:lnTo>
                  <a:pt x="6755" y="89"/>
                </a:lnTo>
                <a:cubicBezTo>
                  <a:pt x="6777" y="329"/>
                  <a:pt x="6788" y="572"/>
                  <a:pt x="6788" y="818"/>
                </a:cubicBezTo>
                <a:cubicBezTo>
                  <a:pt x="6788" y="3034"/>
                  <a:pt x="5874" y="4988"/>
                  <a:pt x="4483" y="6147"/>
                </a:cubicBezTo>
                <a:lnTo>
                  <a:pt x="4447" y="6177"/>
                </a:lnTo>
                <a:lnTo>
                  <a:pt x="3546" y="6050"/>
                </a:lnTo>
                <a:lnTo>
                  <a:pt x="3571" y="6036"/>
                </a:lnTo>
                <a:cubicBezTo>
                  <a:pt x="5146" y="5094"/>
                  <a:pt x="6355" y="3264"/>
                  <a:pt x="6669" y="1035"/>
                </a:cubicBezTo>
                <a:cubicBezTo>
                  <a:pt x="6718" y="686"/>
                  <a:pt x="6743" y="341"/>
                  <a:pt x="6746" y="2"/>
                </a:cubicBezTo>
                <a:lnTo>
                  <a:pt x="6746" y="0"/>
                </a:lnTo>
                <a:close/>
              </a:path>
            </a:pathLst>
          </a:cu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汉仪中黑简" panose="02010600000101010101" charset="-122"/>
            </a:endParaRPr>
          </a:p>
        </p:txBody>
      </p:sp>
      <p:sp>
        <p:nvSpPr>
          <p:cNvPr id="4" name="任意多边形 3"/>
          <p:cNvSpPr/>
          <p:nvPr/>
        </p:nvSpPr>
        <p:spPr>
          <a:xfrm>
            <a:off x="0" y="0"/>
            <a:ext cx="4310380" cy="685863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788" h="10801">
                <a:moveTo>
                  <a:pt x="0" y="0"/>
                </a:moveTo>
                <a:lnTo>
                  <a:pt x="4397" y="0"/>
                </a:lnTo>
                <a:lnTo>
                  <a:pt x="4416" y="15"/>
                </a:lnTo>
                <a:cubicBezTo>
                  <a:pt x="5845" y="1167"/>
                  <a:pt x="6788" y="3148"/>
                  <a:pt x="6788" y="5400"/>
                </a:cubicBezTo>
                <a:cubicBezTo>
                  <a:pt x="6788" y="7651"/>
                  <a:pt x="5845" y="9632"/>
                  <a:pt x="4416" y="10784"/>
                </a:cubicBezTo>
                <a:lnTo>
                  <a:pt x="4394" y="10801"/>
                </a:lnTo>
                <a:lnTo>
                  <a:pt x="0" y="10801"/>
                </a:lnTo>
                <a:lnTo>
                  <a:pt x="0" y="0"/>
                </a:lnTo>
                <a:close/>
              </a:path>
            </a:pathLst>
          </a:cu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汉仪中黑简" panose="02010600000101010101" charset="-122"/>
            </a:endParaRPr>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汉仪中黑简" panose="02010600000101010101" charset="-122"/>
            </a:endParaRPr>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汉仪中黑简" panose="02010600000101010101" charset="-122"/>
            </a:endParaRPr>
          </a:p>
        </p:txBody>
      </p:sp>
      <p:sp>
        <p:nvSpPr>
          <p:cNvPr id="19" name="矩形 18"/>
          <p:cNvSpPr/>
          <p:nvPr/>
        </p:nvSpPr>
        <p:spPr>
          <a:xfrm>
            <a:off x="5204460" y="1303655"/>
            <a:ext cx="5944870" cy="2251710"/>
          </a:xfrm>
          <a:prstGeom prst="rect">
            <a:avLst/>
          </a:prstGeom>
        </p:spPr>
        <p:txBody>
          <a:bodyPr wrap="square">
            <a:noAutofit/>
          </a:bodyPr>
          <a:p>
            <a:pPr algn="ctr"/>
            <a:r>
              <a:rPr lang="zh-CN" altLang="en-US" sz="4000" spc="120" dirty="0">
                <a:solidFill>
                  <a:srgbClr val="3F84E1"/>
                </a:solidFill>
                <a:uFillTx/>
                <a:latin typeface="方正小标宋简体" panose="03000509000000000000" charset="-122"/>
                <a:ea typeface="方正小标宋简体" panose="03000509000000000000" charset="-122"/>
                <a:cs typeface="方正小标宋简体" panose="03000509000000000000" charset="-122"/>
                <a:sym typeface="+mn-ea"/>
              </a:rPr>
              <a:t>解读《关于全面启动实施向中度以上失能老年人发放养老服务消费补贴项目的通知》</a:t>
            </a:r>
            <a:endParaRPr lang="zh-CN" altLang="en-US" sz="4000" spc="120" dirty="0">
              <a:solidFill>
                <a:srgbClr val="3F84E1"/>
              </a:solidFill>
              <a:uFillTx/>
              <a:latin typeface="方正小标宋简体" panose="03000509000000000000" charset="-122"/>
              <a:ea typeface="方正小标宋简体" panose="03000509000000000000" charset="-122"/>
              <a:cs typeface="方正小标宋简体" panose="03000509000000000000" charset="-122"/>
              <a:sym typeface="+mn-ea"/>
            </a:endParaRPr>
          </a:p>
        </p:txBody>
      </p:sp>
      <p:sp>
        <p:nvSpPr>
          <p:cNvPr id="16" name="任意多边形 15"/>
          <p:cNvSpPr>
            <a:spLocks noChangeAspect="1"/>
          </p:cNvSpPr>
          <p:nvPr/>
        </p:nvSpPr>
        <p:spPr>
          <a:xfrm>
            <a:off x="11252835" y="5246370"/>
            <a:ext cx="939165" cy="1611630"/>
          </a:xfrm>
          <a:custGeom>
            <a:avLst/>
            <a:gdLst/>
            <a:ahLst/>
            <a:cxnLst>
              <a:cxn ang="3">
                <a:pos x="hc" y="t"/>
              </a:cxn>
              <a:cxn ang="cd2">
                <a:pos x="l" y="vc"/>
              </a:cxn>
              <a:cxn ang="cd4">
                <a:pos x="hc" y="b"/>
              </a:cxn>
              <a:cxn ang="0">
                <a:pos x="r" y="vc"/>
              </a:cxn>
            </a:cxnLst>
            <a:rect l="l" t="t" r="r" b="b"/>
            <a:pathLst>
              <a:path w="2238" h="3838">
                <a:moveTo>
                  <a:pt x="2238" y="0"/>
                </a:moveTo>
                <a:lnTo>
                  <a:pt x="2238" y="3838"/>
                </a:lnTo>
                <a:lnTo>
                  <a:pt x="0" y="3838"/>
                </a:lnTo>
                <a:lnTo>
                  <a:pt x="22" y="3821"/>
                </a:lnTo>
                <a:cubicBezTo>
                  <a:pt x="1094" y="2957"/>
                  <a:pt x="1892" y="1627"/>
                  <a:pt x="2224" y="66"/>
                </a:cubicBezTo>
                <a:lnTo>
                  <a:pt x="2238" y="0"/>
                </a:lnTo>
                <a:close/>
              </a:path>
            </a:pathLst>
          </a:cu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汉仪中黑简" panose="02010600000101010101" charset="-122"/>
            </a:endParaRPr>
          </a:p>
        </p:txBody>
      </p:sp>
      <p:sp>
        <p:nvSpPr>
          <p:cNvPr id="3" name="椭圆 2"/>
          <p:cNvSpPr/>
          <p:nvPr/>
        </p:nvSpPr>
        <p:spPr>
          <a:xfrm>
            <a:off x="1028065" y="2168525"/>
            <a:ext cx="2520000" cy="2520000"/>
          </a:xfrm>
          <a:prstGeom prst="ellipse">
            <a:avLst/>
          </a:prstGeom>
          <a:noFill/>
          <a:ln w="15875">
            <a:gradFill>
              <a:gsLst>
                <a:gs pos="41000">
                  <a:schemeClr val="bg1">
                    <a:alpha val="0"/>
                  </a:schemeClr>
                </a:gs>
                <a:gs pos="92000">
                  <a:schemeClr val="bg1">
                    <a:alpha val="50000"/>
                  </a:schemeClr>
                </a:gs>
              </a:gsLst>
              <a:lin ang="19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08" name="图形 10"/>
          <p:cNvGrpSpPr/>
          <p:nvPr/>
        </p:nvGrpSpPr>
        <p:grpSpPr>
          <a:xfrm>
            <a:off x="1682115" y="2548255"/>
            <a:ext cx="1613535" cy="1613535"/>
            <a:chOff x="2757580" y="5639844"/>
            <a:chExt cx="720000" cy="720000"/>
          </a:xfrm>
          <a:solidFill>
            <a:schemeClr val="bg1">
              <a:lumMod val="95000"/>
            </a:schemeClr>
          </a:solidFill>
        </p:grpSpPr>
        <p:sp>
          <p:nvSpPr>
            <p:cNvPr id="109" name="任意多边形: 形状 108"/>
            <p:cNvSpPr/>
            <p:nvPr/>
          </p:nvSpPr>
          <p:spPr>
            <a:xfrm>
              <a:off x="2764307" y="5645905"/>
              <a:ext cx="557464" cy="707878"/>
            </a:xfrm>
            <a:custGeom>
              <a:avLst/>
              <a:gdLst>
                <a:gd name="connsiteX0" fmla="*/ 506530 w 557464"/>
                <a:gd name="connsiteY0" fmla="*/ 707878 h 707878"/>
                <a:gd name="connsiteX1" fmla="*/ 50324 w 557464"/>
                <a:gd name="connsiteY1" fmla="*/ 707878 h 707878"/>
                <a:gd name="connsiteX2" fmla="*/ 0 w 557464"/>
                <a:gd name="connsiteY2" fmla="*/ 657554 h 707878"/>
                <a:gd name="connsiteX3" fmla="*/ 0 w 557464"/>
                <a:gd name="connsiteY3" fmla="*/ 50324 h 707878"/>
                <a:gd name="connsiteX4" fmla="*/ 50324 w 557464"/>
                <a:gd name="connsiteY4" fmla="*/ 0 h 707878"/>
                <a:gd name="connsiteX5" fmla="*/ 506530 w 557464"/>
                <a:gd name="connsiteY5" fmla="*/ 0 h 707878"/>
                <a:gd name="connsiteX6" fmla="*/ 556863 w 557464"/>
                <a:gd name="connsiteY6" fmla="*/ 50324 h 707878"/>
                <a:gd name="connsiteX7" fmla="*/ 556863 w 557464"/>
                <a:gd name="connsiteY7" fmla="*/ 148574 h 707878"/>
                <a:gd name="connsiteX8" fmla="*/ 511829 w 557464"/>
                <a:gd name="connsiteY8" fmla="*/ 148574 h 707878"/>
                <a:gd name="connsiteX9" fmla="*/ 511829 w 557464"/>
                <a:gd name="connsiteY9" fmla="*/ 50324 h 707878"/>
                <a:gd name="connsiteX10" fmla="*/ 506573 w 557464"/>
                <a:gd name="connsiteY10" fmla="*/ 45068 h 707878"/>
                <a:gd name="connsiteX11" fmla="*/ 50324 w 557464"/>
                <a:gd name="connsiteY11" fmla="*/ 45068 h 707878"/>
                <a:gd name="connsiteX12" fmla="*/ 45068 w 557464"/>
                <a:gd name="connsiteY12" fmla="*/ 50324 h 707878"/>
                <a:gd name="connsiteX13" fmla="*/ 45068 w 557464"/>
                <a:gd name="connsiteY13" fmla="*/ 657554 h 707878"/>
                <a:gd name="connsiteX14" fmla="*/ 50316 w 557464"/>
                <a:gd name="connsiteY14" fmla="*/ 663408 h 707878"/>
                <a:gd name="connsiteX15" fmla="*/ 50930 w 557464"/>
                <a:gd name="connsiteY15" fmla="*/ 663408 h 707878"/>
                <a:gd name="connsiteX16" fmla="*/ 506530 w 557464"/>
                <a:gd name="connsiteY16" fmla="*/ 663408 h 707878"/>
                <a:gd name="connsiteX17" fmla="*/ 512392 w 557464"/>
                <a:gd name="connsiteY17" fmla="*/ 658169 h 707878"/>
                <a:gd name="connsiteX18" fmla="*/ 512392 w 557464"/>
                <a:gd name="connsiteY18" fmla="*/ 657554 h 707878"/>
                <a:gd name="connsiteX19" fmla="*/ 512392 w 557464"/>
                <a:gd name="connsiteY19" fmla="*/ 565158 h 707878"/>
                <a:gd name="connsiteX20" fmla="*/ 557460 w 557464"/>
                <a:gd name="connsiteY20" fmla="*/ 565158 h 707878"/>
                <a:gd name="connsiteX21" fmla="*/ 557460 w 557464"/>
                <a:gd name="connsiteY21" fmla="*/ 656350 h 707878"/>
                <a:gd name="connsiteX22" fmla="*/ 507152 w 557464"/>
                <a:gd name="connsiteY22" fmla="*/ 707878 h 707878"/>
                <a:gd name="connsiteX23" fmla="*/ 507136 w 557464"/>
                <a:gd name="connsiteY23" fmla="*/ 707878 h 707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57464" h="707878">
                  <a:moveTo>
                    <a:pt x="506530" y="707878"/>
                  </a:moveTo>
                  <a:lnTo>
                    <a:pt x="50324" y="707878"/>
                  </a:lnTo>
                  <a:cubicBezTo>
                    <a:pt x="22600" y="707709"/>
                    <a:pt x="165" y="685278"/>
                    <a:pt x="0" y="657554"/>
                  </a:cubicBezTo>
                  <a:lnTo>
                    <a:pt x="0" y="50324"/>
                  </a:lnTo>
                  <a:cubicBezTo>
                    <a:pt x="165" y="22600"/>
                    <a:pt x="22600" y="165"/>
                    <a:pt x="50324" y="0"/>
                  </a:cubicBezTo>
                  <a:lnTo>
                    <a:pt x="506530" y="0"/>
                  </a:lnTo>
                  <a:cubicBezTo>
                    <a:pt x="534256" y="165"/>
                    <a:pt x="556693" y="22598"/>
                    <a:pt x="556863" y="50324"/>
                  </a:cubicBezTo>
                  <a:lnTo>
                    <a:pt x="556863" y="148574"/>
                  </a:lnTo>
                  <a:lnTo>
                    <a:pt x="511829" y="148574"/>
                  </a:lnTo>
                  <a:lnTo>
                    <a:pt x="511829" y="50324"/>
                  </a:lnTo>
                  <a:cubicBezTo>
                    <a:pt x="511678" y="47486"/>
                    <a:pt x="509411" y="45219"/>
                    <a:pt x="506573" y="45068"/>
                  </a:cubicBezTo>
                  <a:lnTo>
                    <a:pt x="50324" y="45068"/>
                  </a:lnTo>
                  <a:cubicBezTo>
                    <a:pt x="47486" y="45219"/>
                    <a:pt x="45219" y="47486"/>
                    <a:pt x="45068" y="50324"/>
                  </a:cubicBezTo>
                  <a:lnTo>
                    <a:pt x="45068" y="657554"/>
                  </a:lnTo>
                  <a:cubicBezTo>
                    <a:pt x="44901" y="660620"/>
                    <a:pt x="47250" y="663240"/>
                    <a:pt x="50316" y="663408"/>
                  </a:cubicBezTo>
                  <a:cubicBezTo>
                    <a:pt x="50520" y="663419"/>
                    <a:pt x="50725" y="663419"/>
                    <a:pt x="50930" y="663408"/>
                  </a:cubicBezTo>
                  <a:lnTo>
                    <a:pt x="506530" y="663408"/>
                  </a:lnTo>
                  <a:cubicBezTo>
                    <a:pt x="509595" y="663579"/>
                    <a:pt x="512219" y="661233"/>
                    <a:pt x="512392" y="658169"/>
                  </a:cubicBezTo>
                  <a:cubicBezTo>
                    <a:pt x="512403" y="657964"/>
                    <a:pt x="512403" y="657759"/>
                    <a:pt x="512392" y="657554"/>
                  </a:cubicBezTo>
                  <a:lnTo>
                    <a:pt x="512392" y="565158"/>
                  </a:lnTo>
                  <a:lnTo>
                    <a:pt x="557460" y="565158"/>
                  </a:lnTo>
                  <a:lnTo>
                    <a:pt x="557460" y="656350"/>
                  </a:lnTo>
                  <a:cubicBezTo>
                    <a:pt x="557797" y="684472"/>
                    <a:pt x="535273" y="707541"/>
                    <a:pt x="507152" y="707878"/>
                  </a:cubicBezTo>
                  <a:cubicBezTo>
                    <a:pt x="507147" y="707878"/>
                    <a:pt x="507141" y="707878"/>
                    <a:pt x="507136" y="707878"/>
                  </a:cubicBezTo>
                  <a:close/>
                </a:path>
              </a:pathLst>
            </a:custGeom>
            <a:grpFill/>
            <a:ln w="698" cap="flat">
              <a:noFill/>
              <a:prstDash val="solid"/>
              <a:miter/>
            </a:ln>
          </p:spPr>
          <p:txBody>
            <a:bodyPr rtlCol="0" anchor="ctr"/>
            <a:p>
              <a:endParaRPr lang="zh-CN" altLang="en-US"/>
            </a:p>
          </p:txBody>
        </p:sp>
        <p:sp>
          <p:nvSpPr>
            <p:cNvPr id="110" name="任意多边形: 形状 109"/>
            <p:cNvSpPr/>
            <p:nvPr/>
          </p:nvSpPr>
          <p:spPr>
            <a:xfrm>
              <a:off x="2758246" y="5639844"/>
              <a:ext cx="569628" cy="720000"/>
            </a:xfrm>
            <a:custGeom>
              <a:avLst/>
              <a:gdLst>
                <a:gd name="connsiteX0" fmla="*/ 512591 w 569628"/>
                <a:gd name="connsiteY0" fmla="*/ 720000 h 720000"/>
                <a:gd name="connsiteX1" fmla="*/ 56385 w 569628"/>
                <a:gd name="connsiteY1" fmla="*/ 720000 h 720000"/>
                <a:gd name="connsiteX2" fmla="*/ 0 w 569628"/>
                <a:gd name="connsiteY2" fmla="*/ 663649 h 720000"/>
                <a:gd name="connsiteX3" fmla="*/ 0 w 569628"/>
                <a:gd name="connsiteY3" fmla="*/ 56385 h 720000"/>
                <a:gd name="connsiteX4" fmla="*/ 56350 w 569628"/>
                <a:gd name="connsiteY4" fmla="*/ 0 h 720000"/>
                <a:gd name="connsiteX5" fmla="*/ 512591 w 569628"/>
                <a:gd name="connsiteY5" fmla="*/ 0 h 720000"/>
                <a:gd name="connsiteX6" fmla="*/ 568985 w 569628"/>
                <a:gd name="connsiteY6" fmla="*/ 56350 h 720000"/>
                <a:gd name="connsiteX7" fmla="*/ 568985 w 569628"/>
                <a:gd name="connsiteY7" fmla="*/ 160696 h 720000"/>
                <a:gd name="connsiteX8" fmla="*/ 511829 w 569628"/>
                <a:gd name="connsiteY8" fmla="*/ 160696 h 720000"/>
                <a:gd name="connsiteX9" fmla="*/ 511829 w 569628"/>
                <a:gd name="connsiteY9" fmla="*/ 57190 h 720000"/>
                <a:gd name="connsiteX10" fmla="*/ 57190 w 569628"/>
                <a:gd name="connsiteY10" fmla="*/ 57190 h 720000"/>
                <a:gd name="connsiteX11" fmla="*/ 57190 w 569628"/>
                <a:gd name="connsiteY11" fmla="*/ 663407 h 720000"/>
                <a:gd name="connsiteX12" fmla="*/ 512435 w 569628"/>
                <a:gd name="connsiteY12" fmla="*/ 663407 h 720000"/>
                <a:gd name="connsiteX13" fmla="*/ 512435 w 569628"/>
                <a:gd name="connsiteY13" fmla="*/ 565158 h 720000"/>
                <a:gd name="connsiteX14" fmla="*/ 569625 w 569628"/>
                <a:gd name="connsiteY14" fmla="*/ 565158 h 720000"/>
                <a:gd name="connsiteX15" fmla="*/ 569625 w 569628"/>
                <a:gd name="connsiteY15" fmla="*/ 662411 h 720000"/>
                <a:gd name="connsiteX16" fmla="*/ 513344 w 569628"/>
                <a:gd name="connsiteY16" fmla="*/ 720000 h 720000"/>
                <a:gd name="connsiteX17" fmla="*/ 512591 w 569628"/>
                <a:gd name="connsiteY17" fmla="*/ 12122 h 720000"/>
                <a:gd name="connsiteX18" fmla="*/ 56385 w 569628"/>
                <a:gd name="connsiteY18" fmla="*/ 12122 h 720000"/>
                <a:gd name="connsiteX19" fmla="*/ 12122 w 569628"/>
                <a:gd name="connsiteY19" fmla="*/ 56420 h 720000"/>
                <a:gd name="connsiteX20" fmla="*/ 12122 w 569628"/>
                <a:gd name="connsiteY20" fmla="*/ 663615 h 720000"/>
                <a:gd name="connsiteX21" fmla="*/ 56428 w 569628"/>
                <a:gd name="connsiteY21" fmla="*/ 707878 h 720000"/>
                <a:gd name="connsiteX22" fmla="*/ 513232 w 569628"/>
                <a:gd name="connsiteY22" fmla="*/ 707878 h 720000"/>
                <a:gd name="connsiteX23" fmla="*/ 557495 w 569628"/>
                <a:gd name="connsiteY23" fmla="*/ 662481 h 720000"/>
                <a:gd name="connsiteX24" fmla="*/ 557495 w 569628"/>
                <a:gd name="connsiteY24" fmla="*/ 577280 h 720000"/>
                <a:gd name="connsiteX25" fmla="*/ 524557 w 569628"/>
                <a:gd name="connsiteY25" fmla="*/ 577280 h 720000"/>
                <a:gd name="connsiteX26" fmla="*/ 524557 w 569628"/>
                <a:gd name="connsiteY26" fmla="*/ 663477 h 720000"/>
                <a:gd name="connsiteX27" fmla="*/ 513387 w 569628"/>
                <a:gd name="connsiteY27" fmla="*/ 675529 h 720000"/>
                <a:gd name="connsiteX28" fmla="*/ 512496 w 569628"/>
                <a:gd name="connsiteY28" fmla="*/ 675529 h 720000"/>
                <a:gd name="connsiteX29" fmla="*/ 57147 w 569628"/>
                <a:gd name="connsiteY29" fmla="*/ 675529 h 720000"/>
                <a:gd name="connsiteX30" fmla="*/ 45086 w 569628"/>
                <a:gd name="connsiteY30" fmla="*/ 664368 h 720000"/>
                <a:gd name="connsiteX31" fmla="*/ 45085 w 569628"/>
                <a:gd name="connsiteY31" fmla="*/ 663477 h 720000"/>
                <a:gd name="connsiteX32" fmla="*/ 45085 w 569628"/>
                <a:gd name="connsiteY32" fmla="*/ 56065 h 720000"/>
                <a:gd name="connsiteX33" fmla="*/ 56082 w 569628"/>
                <a:gd name="connsiteY33" fmla="*/ 45068 h 720000"/>
                <a:gd name="connsiteX34" fmla="*/ 512955 w 569628"/>
                <a:gd name="connsiteY34" fmla="*/ 45068 h 720000"/>
                <a:gd name="connsiteX35" fmla="*/ 523951 w 569628"/>
                <a:gd name="connsiteY35" fmla="*/ 56065 h 720000"/>
                <a:gd name="connsiteX36" fmla="*/ 523951 w 569628"/>
                <a:gd name="connsiteY36" fmla="*/ 148574 h 720000"/>
                <a:gd name="connsiteX37" fmla="*/ 556897 w 569628"/>
                <a:gd name="connsiteY37" fmla="*/ 148574 h 720000"/>
                <a:gd name="connsiteX38" fmla="*/ 556897 w 569628"/>
                <a:gd name="connsiteY38" fmla="*/ 56385 h 720000"/>
                <a:gd name="connsiteX39" fmla="*/ 512591 w 569628"/>
                <a:gd name="connsiteY39" fmla="*/ 12122 h 7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69628" h="720000">
                  <a:moveTo>
                    <a:pt x="512591" y="720000"/>
                  </a:moveTo>
                  <a:lnTo>
                    <a:pt x="56385" y="720000"/>
                  </a:lnTo>
                  <a:cubicBezTo>
                    <a:pt x="25373" y="719726"/>
                    <a:pt x="296" y="694661"/>
                    <a:pt x="0" y="663649"/>
                  </a:cubicBezTo>
                  <a:lnTo>
                    <a:pt x="0" y="56385"/>
                  </a:lnTo>
                  <a:cubicBezTo>
                    <a:pt x="282" y="25375"/>
                    <a:pt x="25341" y="301"/>
                    <a:pt x="56350" y="0"/>
                  </a:cubicBezTo>
                  <a:lnTo>
                    <a:pt x="512591" y="0"/>
                  </a:lnTo>
                  <a:cubicBezTo>
                    <a:pt x="543604" y="277"/>
                    <a:pt x="568684" y="25338"/>
                    <a:pt x="568985" y="56350"/>
                  </a:cubicBezTo>
                  <a:lnTo>
                    <a:pt x="568985" y="160696"/>
                  </a:lnTo>
                  <a:lnTo>
                    <a:pt x="511829" y="160696"/>
                  </a:lnTo>
                  <a:lnTo>
                    <a:pt x="511829" y="57190"/>
                  </a:lnTo>
                  <a:lnTo>
                    <a:pt x="57190" y="57190"/>
                  </a:lnTo>
                  <a:lnTo>
                    <a:pt x="57190" y="663407"/>
                  </a:lnTo>
                  <a:lnTo>
                    <a:pt x="512435" y="663407"/>
                  </a:lnTo>
                  <a:lnTo>
                    <a:pt x="512435" y="565158"/>
                  </a:lnTo>
                  <a:lnTo>
                    <a:pt x="569625" y="565158"/>
                  </a:lnTo>
                  <a:lnTo>
                    <a:pt x="569625" y="662411"/>
                  </a:lnTo>
                  <a:cubicBezTo>
                    <a:pt x="569957" y="693844"/>
                    <a:pt x="544776" y="719613"/>
                    <a:pt x="513344" y="720000"/>
                  </a:cubicBezTo>
                  <a:close/>
                  <a:moveTo>
                    <a:pt x="512591" y="12122"/>
                  </a:moveTo>
                  <a:lnTo>
                    <a:pt x="56385" y="12122"/>
                  </a:lnTo>
                  <a:cubicBezTo>
                    <a:pt x="32030" y="12371"/>
                    <a:pt x="12352" y="32064"/>
                    <a:pt x="12122" y="56420"/>
                  </a:cubicBezTo>
                  <a:lnTo>
                    <a:pt x="12122" y="663615"/>
                  </a:lnTo>
                  <a:cubicBezTo>
                    <a:pt x="12366" y="687975"/>
                    <a:pt x="32067" y="707660"/>
                    <a:pt x="56428" y="707878"/>
                  </a:cubicBezTo>
                  <a:lnTo>
                    <a:pt x="513232" y="707878"/>
                  </a:lnTo>
                  <a:cubicBezTo>
                    <a:pt x="537985" y="707548"/>
                    <a:pt x="557793" y="687234"/>
                    <a:pt x="557495" y="662481"/>
                  </a:cubicBezTo>
                  <a:lnTo>
                    <a:pt x="557495" y="577280"/>
                  </a:lnTo>
                  <a:lnTo>
                    <a:pt x="524557" y="577280"/>
                  </a:lnTo>
                  <a:lnTo>
                    <a:pt x="524557" y="663477"/>
                  </a:lnTo>
                  <a:cubicBezTo>
                    <a:pt x="524801" y="669889"/>
                    <a:pt x="519800" y="675286"/>
                    <a:pt x="513387" y="675529"/>
                  </a:cubicBezTo>
                  <a:cubicBezTo>
                    <a:pt x="513091" y="675541"/>
                    <a:pt x="512793" y="675541"/>
                    <a:pt x="512496" y="675529"/>
                  </a:cubicBezTo>
                  <a:lnTo>
                    <a:pt x="57147" y="675529"/>
                  </a:lnTo>
                  <a:cubicBezTo>
                    <a:pt x="50734" y="675778"/>
                    <a:pt x="45334" y="670781"/>
                    <a:pt x="45086" y="664368"/>
                  </a:cubicBezTo>
                  <a:cubicBezTo>
                    <a:pt x="45074" y="664071"/>
                    <a:pt x="45074" y="663774"/>
                    <a:pt x="45085" y="663477"/>
                  </a:cubicBezTo>
                  <a:lnTo>
                    <a:pt x="45085" y="56065"/>
                  </a:lnTo>
                  <a:cubicBezTo>
                    <a:pt x="45385" y="50120"/>
                    <a:pt x="50137" y="45367"/>
                    <a:pt x="56082" y="45068"/>
                  </a:cubicBezTo>
                  <a:lnTo>
                    <a:pt x="512955" y="45068"/>
                  </a:lnTo>
                  <a:cubicBezTo>
                    <a:pt x="518900" y="45367"/>
                    <a:pt x="523652" y="50120"/>
                    <a:pt x="523951" y="56065"/>
                  </a:cubicBezTo>
                  <a:lnTo>
                    <a:pt x="523951" y="148574"/>
                  </a:lnTo>
                  <a:lnTo>
                    <a:pt x="556897" y="148574"/>
                  </a:lnTo>
                  <a:lnTo>
                    <a:pt x="556897" y="56385"/>
                  </a:lnTo>
                  <a:cubicBezTo>
                    <a:pt x="556648" y="32026"/>
                    <a:pt x="536950" y="12347"/>
                    <a:pt x="512591" y="12122"/>
                  </a:cubicBezTo>
                  <a:close/>
                </a:path>
              </a:pathLst>
            </a:custGeom>
            <a:grpFill/>
            <a:ln w="698" cap="flat">
              <a:noFill/>
              <a:prstDash val="solid"/>
              <a:miter/>
            </a:ln>
          </p:spPr>
          <p:txBody>
            <a:bodyPr rtlCol="0" anchor="ctr"/>
            <a:p>
              <a:endParaRPr lang="zh-CN" altLang="en-US"/>
            </a:p>
          </p:txBody>
        </p:sp>
        <p:sp>
          <p:nvSpPr>
            <p:cNvPr id="111" name="任意多边形: 形状 110"/>
            <p:cNvSpPr/>
            <p:nvPr/>
          </p:nvSpPr>
          <p:spPr>
            <a:xfrm>
              <a:off x="2909426" y="5796123"/>
              <a:ext cx="561465" cy="474793"/>
            </a:xfrm>
            <a:custGeom>
              <a:avLst/>
              <a:gdLst>
                <a:gd name="connsiteX0" fmla="*/ 119282 w 561465"/>
                <a:gd name="connsiteY0" fmla="*/ 279094 h 474793"/>
                <a:gd name="connsiteX1" fmla="*/ 22236 w 561465"/>
                <a:gd name="connsiteY1" fmla="*/ 279094 h 474793"/>
                <a:gd name="connsiteX2" fmla="*/ 0 w 561465"/>
                <a:gd name="connsiteY2" fmla="*/ 256876 h 474793"/>
                <a:gd name="connsiteX3" fmla="*/ 0 w 561465"/>
                <a:gd name="connsiteY3" fmla="*/ 256859 h 474793"/>
                <a:gd name="connsiteX4" fmla="*/ 22236 w 561465"/>
                <a:gd name="connsiteY4" fmla="*/ 234623 h 474793"/>
                <a:gd name="connsiteX5" fmla="*/ 119282 w 561465"/>
                <a:gd name="connsiteY5" fmla="*/ 234623 h 474793"/>
                <a:gd name="connsiteX6" fmla="*/ 141482 w 561465"/>
                <a:gd name="connsiteY6" fmla="*/ 256876 h 474793"/>
                <a:gd name="connsiteX7" fmla="*/ 141482 w 561465"/>
                <a:gd name="connsiteY7" fmla="*/ 256902 h 474793"/>
                <a:gd name="connsiteX8" fmla="*/ 120735 w 561465"/>
                <a:gd name="connsiteY8" fmla="*/ 279094 h 474793"/>
                <a:gd name="connsiteX9" fmla="*/ 119282 w 561465"/>
                <a:gd name="connsiteY9" fmla="*/ 279094 h 474793"/>
                <a:gd name="connsiteX10" fmla="*/ 560961 w 561465"/>
                <a:gd name="connsiteY10" fmla="*/ 103627 h 474793"/>
                <a:gd name="connsiteX11" fmla="*/ 438075 w 561465"/>
                <a:gd name="connsiteY11" fmla="*/ 11239 h 474793"/>
                <a:gd name="connsiteX12" fmla="*/ 425156 w 561465"/>
                <a:gd name="connsiteY12" fmla="*/ 19500 h 474793"/>
                <a:gd name="connsiteX13" fmla="*/ 368338 w 561465"/>
                <a:gd name="connsiteY13" fmla="*/ 90146 h 474793"/>
                <a:gd name="connsiteX14" fmla="*/ 203115 w 561465"/>
                <a:gd name="connsiteY14" fmla="*/ 293407 h 474793"/>
                <a:gd name="connsiteX15" fmla="*/ 198456 w 561465"/>
                <a:gd name="connsiteY15" fmla="*/ 302723 h 474793"/>
                <a:gd name="connsiteX16" fmla="*/ 162549 w 561465"/>
                <a:gd name="connsiteY16" fmla="*/ 450700 h 474793"/>
                <a:gd name="connsiteX17" fmla="*/ 166584 w 561465"/>
                <a:gd name="connsiteY17" fmla="*/ 470459 h 474793"/>
                <a:gd name="connsiteX18" fmla="*/ 178706 w 561465"/>
                <a:gd name="connsiteY18" fmla="*/ 474788 h 474793"/>
                <a:gd name="connsiteX19" fmla="*/ 190828 w 561465"/>
                <a:gd name="connsiteY19" fmla="*/ 471740 h 474793"/>
                <a:gd name="connsiteX20" fmla="*/ 330085 w 561465"/>
                <a:gd name="connsiteY20" fmla="*/ 411649 h 474793"/>
                <a:gd name="connsiteX21" fmla="*/ 339401 w 561465"/>
                <a:gd name="connsiteY21" fmla="*/ 404584 h 474793"/>
                <a:gd name="connsiteX22" fmla="*/ 557094 w 561465"/>
                <a:gd name="connsiteY22" fmla="*/ 119135 h 474793"/>
                <a:gd name="connsiteX23" fmla="*/ 561003 w 561465"/>
                <a:gd name="connsiteY23" fmla="*/ 103662 h 474793"/>
                <a:gd name="connsiteX24" fmla="*/ 233463 w 561465"/>
                <a:gd name="connsiteY24" fmla="*/ 334717 h 474793"/>
                <a:gd name="connsiteX25" fmla="*/ 267898 w 561465"/>
                <a:gd name="connsiteY25" fmla="*/ 345835 h 474793"/>
                <a:gd name="connsiteX26" fmla="*/ 288930 w 561465"/>
                <a:gd name="connsiteY26" fmla="*/ 382037 h 474793"/>
                <a:gd name="connsiteX27" fmla="*/ 288930 w 561465"/>
                <a:gd name="connsiteY27" fmla="*/ 383690 h 474793"/>
                <a:gd name="connsiteX28" fmla="*/ 213782 w 561465"/>
                <a:gd name="connsiteY28" fmla="*/ 415995 h 474793"/>
                <a:gd name="connsiteX29" fmla="*/ 325704 w 561465"/>
                <a:gd name="connsiteY29" fmla="*/ 351091 h 474793"/>
                <a:gd name="connsiteX30" fmla="*/ 293666 w 561465"/>
                <a:gd name="connsiteY30" fmla="*/ 310681 h 474793"/>
                <a:gd name="connsiteX31" fmla="*/ 257049 w 561465"/>
                <a:gd name="connsiteY31" fmla="*/ 293813 h 474793"/>
                <a:gd name="connsiteX32" fmla="*/ 394211 w 561465"/>
                <a:gd name="connsiteY32" fmla="*/ 125750 h 474793"/>
                <a:gd name="connsiteX33" fmla="*/ 436274 w 561465"/>
                <a:gd name="connsiteY33" fmla="*/ 138824 h 474793"/>
                <a:gd name="connsiteX34" fmla="*/ 460761 w 561465"/>
                <a:gd name="connsiteY34" fmla="*/ 174428 h 474793"/>
                <a:gd name="connsiteX35" fmla="*/ 490053 w 561465"/>
                <a:gd name="connsiteY35" fmla="*/ 136114 h 474793"/>
                <a:gd name="connsiteX36" fmla="*/ 461055 w 561465"/>
                <a:gd name="connsiteY36" fmla="*/ 103662 h 474793"/>
                <a:gd name="connsiteX37" fmla="*/ 425754 w 561465"/>
                <a:gd name="connsiteY37" fmla="*/ 86232 h 474793"/>
                <a:gd name="connsiteX38" fmla="*/ 449790 w 561465"/>
                <a:gd name="connsiteY38" fmla="*/ 56186 h 474793"/>
                <a:gd name="connsiteX39" fmla="*/ 514089 w 561465"/>
                <a:gd name="connsiteY39" fmla="*/ 103056 h 474793"/>
                <a:gd name="connsiteX40" fmla="*/ 235108 w 561465"/>
                <a:gd name="connsiteY40" fmla="*/ 159847 h 474793"/>
                <a:gd name="connsiteX41" fmla="*/ 22236 w 561465"/>
                <a:gd name="connsiteY41" fmla="*/ 159847 h 474793"/>
                <a:gd name="connsiteX42" fmla="*/ 0 w 561465"/>
                <a:gd name="connsiteY42" fmla="*/ 137612 h 474793"/>
                <a:gd name="connsiteX43" fmla="*/ 22236 w 561465"/>
                <a:gd name="connsiteY43" fmla="*/ 115376 h 474793"/>
                <a:gd name="connsiteX44" fmla="*/ 235108 w 561465"/>
                <a:gd name="connsiteY44" fmla="*/ 115376 h 474793"/>
                <a:gd name="connsiteX45" fmla="*/ 257344 w 561465"/>
                <a:gd name="connsiteY45" fmla="*/ 137612 h 474793"/>
                <a:gd name="connsiteX46" fmla="*/ 236642 w 561465"/>
                <a:gd name="connsiteY46" fmla="*/ 159847 h 474793"/>
                <a:gd name="connsiteX47" fmla="*/ 235108 w 561465"/>
                <a:gd name="connsiteY47" fmla="*/ 159847 h 474793"/>
                <a:gd name="connsiteX48" fmla="*/ 235108 w 561465"/>
                <a:gd name="connsiteY48" fmla="*/ 44021 h 474793"/>
                <a:gd name="connsiteX49" fmla="*/ 22236 w 561465"/>
                <a:gd name="connsiteY49" fmla="*/ 44021 h 474793"/>
                <a:gd name="connsiteX50" fmla="*/ 0 w 561465"/>
                <a:gd name="connsiteY50" fmla="*/ 21786 h 474793"/>
                <a:gd name="connsiteX51" fmla="*/ 22236 w 561465"/>
                <a:gd name="connsiteY51" fmla="*/ 0 h 474793"/>
                <a:gd name="connsiteX52" fmla="*/ 235108 w 561465"/>
                <a:gd name="connsiteY52" fmla="*/ 0 h 474793"/>
                <a:gd name="connsiteX53" fmla="*/ 257344 w 561465"/>
                <a:gd name="connsiteY53" fmla="*/ 22236 h 474793"/>
                <a:gd name="connsiteX54" fmla="*/ 236615 w 561465"/>
                <a:gd name="connsiteY54" fmla="*/ 44446 h 474793"/>
                <a:gd name="connsiteX55" fmla="*/ 235108 w 561465"/>
                <a:gd name="connsiteY55" fmla="*/ 44445 h 47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61465" h="474793">
                  <a:moveTo>
                    <a:pt x="119282" y="279094"/>
                  </a:moveTo>
                  <a:lnTo>
                    <a:pt x="22236" y="279094"/>
                  </a:lnTo>
                  <a:cubicBezTo>
                    <a:pt x="9960" y="279099"/>
                    <a:pt x="5" y="269151"/>
                    <a:pt x="0" y="256876"/>
                  </a:cubicBezTo>
                  <a:cubicBezTo>
                    <a:pt x="0" y="256871"/>
                    <a:pt x="0" y="256864"/>
                    <a:pt x="0" y="256859"/>
                  </a:cubicBezTo>
                  <a:cubicBezTo>
                    <a:pt x="387" y="244742"/>
                    <a:pt x="10119" y="235010"/>
                    <a:pt x="22236" y="234623"/>
                  </a:cubicBezTo>
                  <a:lnTo>
                    <a:pt x="119282" y="234623"/>
                  </a:lnTo>
                  <a:cubicBezTo>
                    <a:pt x="131557" y="234638"/>
                    <a:pt x="141497" y="244600"/>
                    <a:pt x="141482" y="256876"/>
                  </a:cubicBezTo>
                  <a:cubicBezTo>
                    <a:pt x="141482" y="256885"/>
                    <a:pt x="141482" y="256893"/>
                    <a:pt x="141482" y="256902"/>
                  </a:cubicBezTo>
                  <a:cubicBezTo>
                    <a:pt x="141881" y="268760"/>
                    <a:pt x="132593" y="278696"/>
                    <a:pt x="120735" y="279094"/>
                  </a:cubicBezTo>
                  <a:cubicBezTo>
                    <a:pt x="120251" y="279110"/>
                    <a:pt x="119766" y="279110"/>
                    <a:pt x="119282" y="279094"/>
                  </a:cubicBezTo>
                  <a:close/>
                  <a:moveTo>
                    <a:pt x="560961" y="103627"/>
                  </a:moveTo>
                  <a:cubicBezTo>
                    <a:pt x="552432" y="44244"/>
                    <a:pt x="497490" y="2938"/>
                    <a:pt x="438075" y="11239"/>
                  </a:cubicBezTo>
                  <a:cubicBezTo>
                    <a:pt x="432926" y="12374"/>
                    <a:pt x="428347" y="15301"/>
                    <a:pt x="425156" y="19500"/>
                  </a:cubicBezTo>
                  <a:lnTo>
                    <a:pt x="368338" y="90146"/>
                  </a:lnTo>
                  <a:lnTo>
                    <a:pt x="203115" y="293407"/>
                  </a:lnTo>
                  <a:cubicBezTo>
                    <a:pt x="200886" y="296125"/>
                    <a:pt x="199294" y="299309"/>
                    <a:pt x="198456" y="302723"/>
                  </a:cubicBezTo>
                  <a:lnTo>
                    <a:pt x="162549" y="450700"/>
                  </a:lnTo>
                  <a:cubicBezTo>
                    <a:pt x="159882" y="458864"/>
                    <a:pt x="160047" y="464900"/>
                    <a:pt x="166584" y="470459"/>
                  </a:cubicBezTo>
                  <a:cubicBezTo>
                    <a:pt x="168757" y="472312"/>
                    <a:pt x="173969" y="474927"/>
                    <a:pt x="178706" y="474788"/>
                  </a:cubicBezTo>
                  <a:cubicBezTo>
                    <a:pt x="181113" y="474788"/>
                    <a:pt x="184767" y="473922"/>
                    <a:pt x="190828" y="471740"/>
                  </a:cubicBezTo>
                  <a:lnTo>
                    <a:pt x="330085" y="411649"/>
                  </a:lnTo>
                  <a:cubicBezTo>
                    <a:pt x="333883" y="410384"/>
                    <a:pt x="337158" y="407900"/>
                    <a:pt x="339401" y="404584"/>
                  </a:cubicBezTo>
                  <a:lnTo>
                    <a:pt x="557094" y="119135"/>
                  </a:lnTo>
                  <a:cubicBezTo>
                    <a:pt x="560841" y="114919"/>
                    <a:pt x="562297" y="109148"/>
                    <a:pt x="561003" y="103662"/>
                  </a:cubicBezTo>
                  <a:close/>
                  <a:moveTo>
                    <a:pt x="233463" y="334717"/>
                  </a:moveTo>
                  <a:cubicBezTo>
                    <a:pt x="245942" y="333876"/>
                    <a:pt x="258268" y="337855"/>
                    <a:pt x="267898" y="345835"/>
                  </a:cubicBezTo>
                  <a:cubicBezTo>
                    <a:pt x="278940" y="355061"/>
                    <a:pt x="286385" y="367875"/>
                    <a:pt x="288930" y="382037"/>
                  </a:cubicBezTo>
                  <a:lnTo>
                    <a:pt x="288930" y="383690"/>
                  </a:lnTo>
                  <a:lnTo>
                    <a:pt x="213782" y="415995"/>
                  </a:lnTo>
                  <a:close/>
                  <a:moveTo>
                    <a:pt x="325704" y="351091"/>
                  </a:moveTo>
                  <a:cubicBezTo>
                    <a:pt x="318930" y="334939"/>
                    <a:pt x="307847" y="320960"/>
                    <a:pt x="293666" y="310681"/>
                  </a:cubicBezTo>
                  <a:cubicBezTo>
                    <a:pt x="282680" y="302719"/>
                    <a:pt x="270240" y="296989"/>
                    <a:pt x="257049" y="293813"/>
                  </a:cubicBezTo>
                  <a:lnTo>
                    <a:pt x="394211" y="125750"/>
                  </a:lnTo>
                  <a:cubicBezTo>
                    <a:pt x="409305" y="125243"/>
                    <a:pt x="424127" y="129850"/>
                    <a:pt x="436274" y="138824"/>
                  </a:cubicBezTo>
                  <a:cubicBezTo>
                    <a:pt x="448479" y="147335"/>
                    <a:pt x="457180" y="159986"/>
                    <a:pt x="460761" y="174428"/>
                  </a:cubicBezTo>
                  <a:close/>
                  <a:moveTo>
                    <a:pt x="490053" y="136114"/>
                  </a:moveTo>
                  <a:cubicBezTo>
                    <a:pt x="482939" y="123261"/>
                    <a:pt x="473029" y="112171"/>
                    <a:pt x="461055" y="103662"/>
                  </a:cubicBezTo>
                  <a:cubicBezTo>
                    <a:pt x="450446" y="95752"/>
                    <a:pt x="438484" y="89845"/>
                    <a:pt x="425754" y="86232"/>
                  </a:cubicBezTo>
                  <a:lnTo>
                    <a:pt x="449790" y="56186"/>
                  </a:lnTo>
                  <a:cubicBezTo>
                    <a:pt x="479218" y="55905"/>
                    <a:pt x="505350" y="74953"/>
                    <a:pt x="514089" y="103056"/>
                  </a:cubicBezTo>
                  <a:close/>
                  <a:moveTo>
                    <a:pt x="235108" y="159847"/>
                  </a:moveTo>
                  <a:lnTo>
                    <a:pt x="22236" y="159847"/>
                  </a:lnTo>
                  <a:cubicBezTo>
                    <a:pt x="9956" y="159847"/>
                    <a:pt x="0" y="149892"/>
                    <a:pt x="0" y="137612"/>
                  </a:cubicBezTo>
                  <a:cubicBezTo>
                    <a:pt x="391" y="125497"/>
                    <a:pt x="10121" y="115767"/>
                    <a:pt x="22236" y="115376"/>
                  </a:cubicBezTo>
                  <a:lnTo>
                    <a:pt x="235108" y="115376"/>
                  </a:lnTo>
                  <a:cubicBezTo>
                    <a:pt x="247388" y="115376"/>
                    <a:pt x="257344" y="125332"/>
                    <a:pt x="257344" y="137612"/>
                  </a:cubicBezTo>
                  <a:cubicBezTo>
                    <a:pt x="257767" y="149469"/>
                    <a:pt x="248499" y="159424"/>
                    <a:pt x="236642" y="159847"/>
                  </a:cubicBezTo>
                  <a:cubicBezTo>
                    <a:pt x="236131" y="159865"/>
                    <a:pt x="235619" y="159865"/>
                    <a:pt x="235108" y="159847"/>
                  </a:cubicBezTo>
                  <a:close/>
                  <a:moveTo>
                    <a:pt x="235108" y="44021"/>
                  </a:moveTo>
                  <a:lnTo>
                    <a:pt x="22236" y="44021"/>
                  </a:lnTo>
                  <a:cubicBezTo>
                    <a:pt x="9956" y="44021"/>
                    <a:pt x="0" y="34066"/>
                    <a:pt x="0" y="21786"/>
                  </a:cubicBezTo>
                  <a:cubicBezTo>
                    <a:pt x="620" y="9847"/>
                    <a:pt x="10287" y="376"/>
                    <a:pt x="22236" y="0"/>
                  </a:cubicBezTo>
                  <a:lnTo>
                    <a:pt x="235108" y="0"/>
                  </a:lnTo>
                  <a:cubicBezTo>
                    <a:pt x="247388" y="0"/>
                    <a:pt x="257344" y="9956"/>
                    <a:pt x="257344" y="22236"/>
                  </a:cubicBezTo>
                  <a:cubicBezTo>
                    <a:pt x="257753" y="34093"/>
                    <a:pt x="248472" y="44037"/>
                    <a:pt x="236615" y="44446"/>
                  </a:cubicBezTo>
                  <a:cubicBezTo>
                    <a:pt x="236113" y="44464"/>
                    <a:pt x="235610" y="44463"/>
                    <a:pt x="235108" y="44445"/>
                  </a:cubicBezTo>
                  <a:close/>
                </a:path>
              </a:pathLst>
            </a:custGeom>
            <a:grpFill/>
            <a:ln w="698" cap="flat">
              <a:noFill/>
              <a:prstDash val="solid"/>
              <a:miter/>
            </a:ln>
          </p:spPr>
          <p:txBody>
            <a:bodyPr rtlCol="0" anchor="ctr"/>
            <a:p>
              <a:endParaRPr lang="zh-CN" altLang="en-US"/>
            </a:p>
          </p:txBody>
        </p:sp>
        <p:sp>
          <p:nvSpPr>
            <p:cNvPr id="112" name="任意多边形: 形状 111"/>
            <p:cNvSpPr/>
            <p:nvPr/>
          </p:nvSpPr>
          <p:spPr>
            <a:xfrm>
              <a:off x="2903348" y="5790054"/>
              <a:ext cx="573558" cy="486926"/>
            </a:xfrm>
            <a:custGeom>
              <a:avLst/>
              <a:gdLst>
                <a:gd name="connsiteX0" fmla="*/ 184446 w 573558"/>
                <a:gd name="connsiteY0" fmla="*/ 486910 h 486926"/>
                <a:gd name="connsiteX1" fmla="*/ 168748 w 573558"/>
                <a:gd name="connsiteY1" fmla="*/ 481134 h 486926"/>
                <a:gd name="connsiteX2" fmla="*/ 162799 w 573558"/>
                <a:gd name="connsiteY2" fmla="*/ 455106 h 486926"/>
                <a:gd name="connsiteX3" fmla="*/ 198646 w 573558"/>
                <a:gd name="connsiteY3" fmla="*/ 307356 h 486926"/>
                <a:gd name="connsiteX4" fmla="*/ 204508 w 573558"/>
                <a:gd name="connsiteY4" fmla="*/ 295632 h 486926"/>
                <a:gd name="connsiteX5" fmla="*/ 369740 w 573558"/>
                <a:gd name="connsiteY5" fmla="*/ 92396 h 486926"/>
                <a:gd name="connsiteX6" fmla="*/ 426454 w 573558"/>
                <a:gd name="connsiteY6" fmla="*/ 21871 h 486926"/>
                <a:gd name="connsiteX7" fmla="*/ 442820 w 573558"/>
                <a:gd name="connsiteY7" fmla="*/ 11429 h 486926"/>
                <a:gd name="connsiteX8" fmla="*/ 443287 w 573558"/>
                <a:gd name="connsiteY8" fmla="*/ 11343 h 486926"/>
                <a:gd name="connsiteX9" fmla="*/ 573001 w 573558"/>
                <a:gd name="connsiteY9" fmla="*/ 108622 h 486926"/>
                <a:gd name="connsiteX10" fmla="*/ 567805 w 573558"/>
                <a:gd name="connsiteY10" fmla="*/ 129057 h 486926"/>
                <a:gd name="connsiteX11" fmla="*/ 350363 w 573558"/>
                <a:gd name="connsiteY11" fmla="*/ 414177 h 486926"/>
                <a:gd name="connsiteX12" fmla="*/ 338310 w 573558"/>
                <a:gd name="connsiteY12" fmla="*/ 423347 h 486926"/>
                <a:gd name="connsiteX13" fmla="*/ 199114 w 573558"/>
                <a:gd name="connsiteY13" fmla="*/ 483446 h 486926"/>
                <a:gd name="connsiteX14" fmla="*/ 198949 w 573558"/>
                <a:gd name="connsiteY14" fmla="*/ 483507 h 486926"/>
                <a:gd name="connsiteX15" fmla="*/ 184887 w 573558"/>
                <a:gd name="connsiteY15" fmla="*/ 486927 h 486926"/>
                <a:gd name="connsiteX16" fmla="*/ 445244 w 573558"/>
                <a:gd name="connsiteY16" fmla="*/ 23309 h 486926"/>
                <a:gd name="connsiteX17" fmla="*/ 436057 w 573558"/>
                <a:gd name="connsiteY17" fmla="*/ 29275 h 486926"/>
                <a:gd name="connsiteX18" fmla="*/ 435953 w 573558"/>
                <a:gd name="connsiteY18" fmla="*/ 29405 h 486926"/>
                <a:gd name="connsiteX19" fmla="*/ 379170 w 573558"/>
                <a:gd name="connsiteY19" fmla="*/ 100016 h 486926"/>
                <a:gd name="connsiteX20" fmla="*/ 213894 w 573558"/>
                <a:gd name="connsiteY20" fmla="*/ 303304 h 486926"/>
                <a:gd name="connsiteX21" fmla="*/ 210431 w 573558"/>
                <a:gd name="connsiteY21" fmla="*/ 310230 h 486926"/>
                <a:gd name="connsiteX22" fmla="*/ 174462 w 573558"/>
                <a:gd name="connsiteY22" fmla="*/ 458423 h 486926"/>
                <a:gd name="connsiteX23" fmla="*/ 174393 w 573558"/>
                <a:gd name="connsiteY23" fmla="*/ 458648 h 486926"/>
                <a:gd name="connsiteX24" fmla="*/ 176593 w 573558"/>
                <a:gd name="connsiteY24" fmla="*/ 471904 h 486926"/>
                <a:gd name="connsiteX25" fmla="*/ 184619 w 573558"/>
                <a:gd name="connsiteY25" fmla="*/ 474796 h 486926"/>
                <a:gd name="connsiteX26" fmla="*/ 184793 w 573558"/>
                <a:gd name="connsiteY26" fmla="*/ 474796 h 486926"/>
                <a:gd name="connsiteX27" fmla="*/ 194637 w 573558"/>
                <a:gd name="connsiteY27" fmla="*/ 472198 h 486926"/>
                <a:gd name="connsiteX28" fmla="*/ 333972 w 573558"/>
                <a:gd name="connsiteY28" fmla="*/ 412082 h 486926"/>
                <a:gd name="connsiteX29" fmla="*/ 334214 w 573558"/>
                <a:gd name="connsiteY29" fmla="*/ 412004 h 486926"/>
                <a:gd name="connsiteX30" fmla="*/ 340431 w 573558"/>
                <a:gd name="connsiteY30" fmla="*/ 407294 h 486926"/>
                <a:gd name="connsiteX31" fmla="*/ 340630 w 573558"/>
                <a:gd name="connsiteY31" fmla="*/ 407017 h 486926"/>
                <a:gd name="connsiteX32" fmla="*/ 558454 w 573558"/>
                <a:gd name="connsiteY32" fmla="*/ 121351 h 486926"/>
                <a:gd name="connsiteX33" fmla="*/ 558608 w 573558"/>
                <a:gd name="connsiteY33" fmla="*/ 121177 h 486926"/>
                <a:gd name="connsiteX34" fmla="*/ 561139 w 573558"/>
                <a:gd name="connsiteY34" fmla="*/ 111134 h 486926"/>
                <a:gd name="connsiteX35" fmla="*/ 561034 w 573558"/>
                <a:gd name="connsiteY35" fmla="*/ 110597 h 486926"/>
                <a:gd name="connsiteX36" fmla="*/ 445236 w 573558"/>
                <a:gd name="connsiteY36" fmla="*/ 23318 h 486926"/>
                <a:gd name="connsiteX37" fmla="*/ 211115 w 573558"/>
                <a:gd name="connsiteY37" fmla="*/ 432420 h 486926"/>
                <a:gd name="connsiteX38" fmla="*/ 234692 w 573558"/>
                <a:gd name="connsiteY38" fmla="*/ 335037 h 486926"/>
                <a:gd name="connsiteX39" fmla="*/ 239134 w 573558"/>
                <a:gd name="connsiteY39" fmla="*/ 334743 h 486926"/>
                <a:gd name="connsiteX40" fmla="*/ 277812 w 573558"/>
                <a:gd name="connsiteY40" fmla="*/ 347237 h 486926"/>
                <a:gd name="connsiteX41" fmla="*/ 300939 w 573558"/>
                <a:gd name="connsiteY41" fmla="*/ 387067 h 486926"/>
                <a:gd name="connsiteX42" fmla="*/ 301035 w 573558"/>
                <a:gd name="connsiteY42" fmla="*/ 387595 h 486926"/>
                <a:gd name="connsiteX43" fmla="*/ 301035 w 573558"/>
                <a:gd name="connsiteY43" fmla="*/ 393777 h 486926"/>
                <a:gd name="connsiteX44" fmla="*/ 244329 w 573558"/>
                <a:gd name="connsiteY44" fmla="*/ 346761 h 486926"/>
                <a:gd name="connsiteX45" fmla="*/ 228605 w 573558"/>
                <a:gd name="connsiteY45" fmla="*/ 411701 h 486926"/>
                <a:gd name="connsiteX46" fmla="*/ 288349 w 573558"/>
                <a:gd name="connsiteY46" fmla="*/ 386011 h 486926"/>
                <a:gd name="connsiteX47" fmla="*/ 270063 w 573558"/>
                <a:gd name="connsiteY47" fmla="*/ 356571 h 486926"/>
                <a:gd name="connsiteX48" fmla="*/ 244329 w 573558"/>
                <a:gd name="connsiteY48" fmla="*/ 346761 h 486926"/>
                <a:gd name="connsiteX49" fmla="*/ 330257 w 573558"/>
                <a:gd name="connsiteY49" fmla="*/ 369152 h 486926"/>
                <a:gd name="connsiteX50" fmla="*/ 326213 w 573558"/>
                <a:gd name="connsiteY50" fmla="*/ 359498 h 486926"/>
                <a:gd name="connsiteX51" fmla="*/ 296246 w 573558"/>
                <a:gd name="connsiteY51" fmla="*/ 321651 h 486926"/>
                <a:gd name="connsiteX52" fmla="*/ 261742 w 573558"/>
                <a:gd name="connsiteY52" fmla="*/ 305814 h 486926"/>
                <a:gd name="connsiteX53" fmla="*/ 252330 w 573558"/>
                <a:gd name="connsiteY53" fmla="*/ 303571 h 486926"/>
                <a:gd name="connsiteX54" fmla="*/ 397327 w 573558"/>
                <a:gd name="connsiteY54" fmla="*/ 125845 h 486926"/>
                <a:gd name="connsiteX55" fmla="*/ 400080 w 573558"/>
                <a:gd name="connsiteY55" fmla="*/ 125749 h 486926"/>
                <a:gd name="connsiteX56" fmla="*/ 445885 w 573558"/>
                <a:gd name="connsiteY56" fmla="*/ 139958 h 486926"/>
                <a:gd name="connsiteX57" fmla="*/ 472726 w 573558"/>
                <a:gd name="connsiteY57" fmla="*/ 179026 h 486926"/>
                <a:gd name="connsiteX58" fmla="*/ 473428 w 573558"/>
                <a:gd name="connsiteY58" fmla="*/ 181849 h 486926"/>
                <a:gd name="connsiteX59" fmla="*/ 273665 w 573558"/>
                <a:gd name="connsiteY59" fmla="*/ 296610 h 486926"/>
                <a:gd name="connsiteX60" fmla="*/ 303355 w 573558"/>
                <a:gd name="connsiteY60" fmla="*/ 311823 h 486926"/>
                <a:gd name="connsiteX61" fmla="*/ 332994 w 573558"/>
                <a:gd name="connsiteY61" fmla="*/ 345592 h 486926"/>
                <a:gd name="connsiteX62" fmla="*/ 460197 w 573558"/>
                <a:gd name="connsiteY62" fmla="*/ 179199 h 486926"/>
                <a:gd name="connsiteX63" fmla="*/ 438889 w 573558"/>
                <a:gd name="connsiteY63" fmla="*/ 149863 h 486926"/>
                <a:gd name="connsiteX64" fmla="*/ 438750 w 573558"/>
                <a:gd name="connsiteY64" fmla="*/ 149768 h 486926"/>
                <a:gd name="connsiteX65" fmla="*/ 403189 w 573558"/>
                <a:gd name="connsiteY65" fmla="*/ 137846 h 486926"/>
                <a:gd name="connsiteX66" fmla="*/ 126139 w 573558"/>
                <a:gd name="connsiteY66" fmla="*/ 291267 h 486926"/>
                <a:gd name="connsiteX67" fmla="*/ 28296 w 573558"/>
                <a:gd name="connsiteY67" fmla="*/ 291267 h 486926"/>
                <a:gd name="connsiteX68" fmla="*/ 0 w 573558"/>
                <a:gd name="connsiteY68" fmla="*/ 262972 h 486926"/>
                <a:gd name="connsiteX69" fmla="*/ 0 w 573558"/>
                <a:gd name="connsiteY69" fmla="*/ 262781 h 486926"/>
                <a:gd name="connsiteX70" fmla="*/ 28097 w 573558"/>
                <a:gd name="connsiteY70" fmla="*/ 234683 h 486926"/>
                <a:gd name="connsiteX71" fmla="*/ 125333 w 573558"/>
                <a:gd name="connsiteY71" fmla="*/ 234683 h 486926"/>
                <a:gd name="connsiteX72" fmla="*/ 153621 w 573558"/>
                <a:gd name="connsiteY72" fmla="*/ 262867 h 486926"/>
                <a:gd name="connsiteX73" fmla="*/ 126967 w 573558"/>
                <a:gd name="connsiteY73" fmla="*/ 291271 h 486926"/>
                <a:gd name="connsiteX74" fmla="*/ 126078 w 573558"/>
                <a:gd name="connsiteY74" fmla="*/ 291285 h 486926"/>
                <a:gd name="connsiteX75" fmla="*/ 12148 w 573558"/>
                <a:gd name="connsiteY75" fmla="*/ 263066 h 486926"/>
                <a:gd name="connsiteX76" fmla="*/ 16884 w 573558"/>
                <a:gd name="connsiteY76" fmla="*/ 274409 h 486926"/>
                <a:gd name="connsiteX77" fmla="*/ 28313 w 573558"/>
                <a:gd name="connsiteY77" fmla="*/ 279103 h 486926"/>
                <a:gd name="connsiteX78" fmla="*/ 125576 w 573558"/>
                <a:gd name="connsiteY78" fmla="*/ 279103 h 486926"/>
                <a:gd name="connsiteX79" fmla="*/ 141499 w 573558"/>
                <a:gd name="connsiteY79" fmla="*/ 264200 h 486926"/>
                <a:gd name="connsiteX80" fmla="*/ 141499 w 573558"/>
                <a:gd name="connsiteY80" fmla="*/ 263187 h 486926"/>
                <a:gd name="connsiteX81" fmla="*/ 141499 w 573558"/>
                <a:gd name="connsiteY81" fmla="*/ 262972 h 486926"/>
                <a:gd name="connsiteX82" fmla="*/ 125342 w 573558"/>
                <a:gd name="connsiteY82" fmla="*/ 246797 h 486926"/>
                <a:gd name="connsiteX83" fmla="*/ 125325 w 573558"/>
                <a:gd name="connsiteY83" fmla="*/ 246797 h 486926"/>
                <a:gd name="connsiteX84" fmla="*/ 28348 w 573558"/>
                <a:gd name="connsiteY84" fmla="*/ 246797 h 486926"/>
                <a:gd name="connsiteX85" fmla="*/ 12148 w 573558"/>
                <a:gd name="connsiteY85" fmla="*/ 263066 h 486926"/>
                <a:gd name="connsiteX86" fmla="*/ 241939 w 573558"/>
                <a:gd name="connsiteY86" fmla="*/ 171995 h 486926"/>
                <a:gd name="connsiteX87" fmla="*/ 28313 w 573558"/>
                <a:gd name="connsiteY87" fmla="*/ 171995 h 486926"/>
                <a:gd name="connsiteX88" fmla="*/ 17 w 573558"/>
                <a:gd name="connsiteY88" fmla="*/ 143681 h 486926"/>
                <a:gd name="connsiteX89" fmla="*/ 17 w 573558"/>
                <a:gd name="connsiteY89" fmla="*/ 143483 h 486926"/>
                <a:gd name="connsiteX90" fmla="*/ 28114 w 573558"/>
                <a:gd name="connsiteY90" fmla="*/ 115385 h 486926"/>
                <a:gd name="connsiteX91" fmla="*/ 241186 w 573558"/>
                <a:gd name="connsiteY91" fmla="*/ 115385 h 486926"/>
                <a:gd name="connsiteX92" fmla="*/ 269482 w 573558"/>
                <a:gd name="connsiteY92" fmla="*/ 143577 h 486926"/>
                <a:gd name="connsiteX93" fmla="*/ 242828 w 573558"/>
                <a:gd name="connsiteY93" fmla="*/ 171981 h 486926"/>
                <a:gd name="connsiteX94" fmla="*/ 241939 w 573558"/>
                <a:gd name="connsiteY94" fmla="*/ 171995 h 486926"/>
                <a:gd name="connsiteX95" fmla="*/ 12139 w 573558"/>
                <a:gd name="connsiteY95" fmla="*/ 143786 h 486926"/>
                <a:gd name="connsiteX96" fmla="*/ 28313 w 573558"/>
                <a:gd name="connsiteY96" fmla="*/ 159855 h 486926"/>
                <a:gd name="connsiteX97" fmla="*/ 241403 w 573558"/>
                <a:gd name="connsiteY97" fmla="*/ 159855 h 486926"/>
                <a:gd name="connsiteX98" fmla="*/ 257361 w 573558"/>
                <a:gd name="connsiteY98" fmla="*/ 144991 h 486926"/>
                <a:gd name="connsiteX99" fmla="*/ 257361 w 573558"/>
                <a:gd name="connsiteY99" fmla="*/ 143898 h 486926"/>
                <a:gd name="connsiteX100" fmla="*/ 257361 w 573558"/>
                <a:gd name="connsiteY100" fmla="*/ 143681 h 486926"/>
                <a:gd name="connsiteX101" fmla="*/ 241186 w 573558"/>
                <a:gd name="connsiteY101" fmla="*/ 127507 h 486926"/>
                <a:gd name="connsiteX102" fmla="*/ 28418 w 573558"/>
                <a:gd name="connsiteY102" fmla="*/ 127507 h 486926"/>
                <a:gd name="connsiteX103" fmla="*/ 12139 w 573558"/>
                <a:gd name="connsiteY103" fmla="*/ 143786 h 486926"/>
                <a:gd name="connsiteX104" fmla="*/ 495430 w 573558"/>
                <a:gd name="connsiteY104" fmla="*/ 153449 h 486926"/>
                <a:gd name="connsiteX105" fmla="*/ 490823 w 573558"/>
                <a:gd name="connsiteY105" fmla="*/ 145119 h 486926"/>
                <a:gd name="connsiteX106" fmla="*/ 463601 w 573558"/>
                <a:gd name="connsiteY106" fmla="*/ 114675 h 486926"/>
                <a:gd name="connsiteX107" fmla="*/ 463488 w 573558"/>
                <a:gd name="connsiteY107" fmla="*/ 114597 h 486926"/>
                <a:gd name="connsiteX108" fmla="*/ 430152 w 573558"/>
                <a:gd name="connsiteY108" fmla="*/ 98146 h 486926"/>
                <a:gd name="connsiteX109" fmla="*/ 421372 w 573558"/>
                <a:gd name="connsiteY109" fmla="*/ 95652 h 486926"/>
                <a:gd name="connsiteX110" fmla="*/ 452907 w 573558"/>
                <a:gd name="connsiteY110" fmla="*/ 56229 h 486926"/>
                <a:gd name="connsiteX111" fmla="*/ 456465 w 573558"/>
                <a:gd name="connsiteY111" fmla="*/ 56229 h 486926"/>
                <a:gd name="connsiteX112" fmla="*/ 525942 w 573558"/>
                <a:gd name="connsiteY112" fmla="*/ 107333 h 486926"/>
                <a:gd name="connsiteX113" fmla="*/ 526808 w 573558"/>
                <a:gd name="connsiteY113" fmla="*/ 110242 h 486926"/>
                <a:gd name="connsiteX114" fmla="*/ 470700 w 573558"/>
                <a:gd name="connsiteY114" fmla="*/ 104839 h 486926"/>
                <a:gd name="connsiteX115" fmla="*/ 496546 w 573558"/>
                <a:gd name="connsiteY115" fmla="*/ 131308 h 486926"/>
                <a:gd name="connsiteX116" fmla="*/ 513422 w 573558"/>
                <a:gd name="connsiteY116" fmla="*/ 108112 h 486926"/>
                <a:gd name="connsiteX117" fmla="*/ 458751 w 573558"/>
                <a:gd name="connsiteY117" fmla="*/ 68368 h 486926"/>
                <a:gd name="connsiteX118" fmla="*/ 442031 w 573558"/>
                <a:gd name="connsiteY118" fmla="*/ 89270 h 486926"/>
                <a:gd name="connsiteX119" fmla="*/ 470700 w 573558"/>
                <a:gd name="connsiteY119" fmla="*/ 104839 h 486926"/>
                <a:gd name="connsiteX120" fmla="*/ 241939 w 573558"/>
                <a:gd name="connsiteY120" fmla="*/ 56576 h 486926"/>
                <a:gd name="connsiteX121" fmla="*/ 240961 w 573558"/>
                <a:gd name="connsiteY121" fmla="*/ 56576 h 486926"/>
                <a:gd name="connsiteX122" fmla="*/ 235117 w 573558"/>
                <a:gd name="connsiteY122" fmla="*/ 56367 h 486926"/>
                <a:gd name="connsiteX123" fmla="*/ 235117 w 573558"/>
                <a:gd name="connsiteY123" fmla="*/ 56134 h 486926"/>
                <a:gd name="connsiteX124" fmla="*/ 28313 w 573558"/>
                <a:gd name="connsiteY124" fmla="*/ 56134 h 486926"/>
                <a:gd name="connsiteX125" fmla="*/ 17 w 573558"/>
                <a:gd name="connsiteY125" fmla="*/ 27837 h 486926"/>
                <a:gd name="connsiteX126" fmla="*/ 17 w 573558"/>
                <a:gd name="connsiteY126" fmla="*/ 27526 h 486926"/>
                <a:gd name="connsiteX127" fmla="*/ 28114 w 573558"/>
                <a:gd name="connsiteY127" fmla="*/ 0 h 486926"/>
                <a:gd name="connsiteX128" fmla="*/ 241186 w 573558"/>
                <a:gd name="connsiteY128" fmla="*/ 0 h 486926"/>
                <a:gd name="connsiteX129" fmla="*/ 269482 w 573558"/>
                <a:gd name="connsiteY129" fmla="*/ 28184 h 486926"/>
                <a:gd name="connsiteX130" fmla="*/ 242801 w 573558"/>
                <a:gd name="connsiteY130" fmla="*/ 56562 h 486926"/>
                <a:gd name="connsiteX131" fmla="*/ 241939 w 573558"/>
                <a:gd name="connsiteY131" fmla="*/ 56576 h 486926"/>
                <a:gd name="connsiteX132" fmla="*/ 12139 w 573558"/>
                <a:gd name="connsiteY132" fmla="*/ 28002 h 486926"/>
                <a:gd name="connsiteX133" fmla="*/ 28313 w 573558"/>
                <a:gd name="connsiteY133" fmla="*/ 44021 h 486926"/>
                <a:gd name="connsiteX134" fmla="*/ 245689 w 573558"/>
                <a:gd name="connsiteY134" fmla="*/ 44021 h 486926"/>
                <a:gd name="connsiteX135" fmla="*/ 257369 w 573558"/>
                <a:gd name="connsiteY135" fmla="*/ 28513 h 486926"/>
                <a:gd name="connsiteX136" fmla="*/ 257369 w 573558"/>
                <a:gd name="connsiteY136" fmla="*/ 28297 h 486926"/>
                <a:gd name="connsiteX137" fmla="*/ 241194 w 573558"/>
                <a:gd name="connsiteY137" fmla="*/ 12122 h 486926"/>
                <a:gd name="connsiteX138" fmla="*/ 28418 w 573558"/>
                <a:gd name="connsiteY138" fmla="*/ 12122 h 486926"/>
                <a:gd name="connsiteX139" fmla="*/ 12139 w 573558"/>
                <a:gd name="connsiteY139" fmla="*/ 28002 h 486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573558" h="486926">
                  <a:moveTo>
                    <a:pt x="184446" y="486910"/>
                  </a:moveTo>
                  <a:cubicBezTo>
                    <a:pt x="177926" y="486910"/>
                    <a:pt x="171527" y="483489"/>
                    <a:pt x="168748" y="481134"/>
                  </a:cubicBezTo>
                  <a:cubicBezTo>
                    <a:pt x="158825" y="472692"/>
                    <a:pt x="160315" y="462822"/>
                    <a:pt x="162799" y="455106"/>
                  </a:cubicBezTo>
                  <a:lnTo>
                    <a:pt x="198646" y="307356"/>
                  </a:lnTo>
                  <a:cubicBezTo>
                    <a:pt x="199706" y="303061"/>
                    <a:pt x="201708" y="299056"/>
                    <a:pt x="204508" y="295632"/>
                  </a:cubicBezTo>
                  <a:lnTo>
                    <a:pt x="369740" y="92396"/>
                  </a:lnTo>
                  <a:lnTo>
                    <a:pt x="426454" y="21871"/>
                  </a:lnTo>
                  <a:cubicBezTo>
                    <a:pt x="430509" y="16571"/>
                    <a:pt x="436305" y="12873"/>
                    <a:pt x="442820" y="11429"/>
                  </a:cubicBezTo>
                  <a:lnTo>
                    <a:pt x="443287" y="11343"/>
                  </a:lnTo>
                  <a:cubicBezTo>
                    <a:pt x="505922" y="2575"/>
                    <a:pt x="563875" y="46039"/>
                    <a:pt x="573001" y="108622"/>
                  </a:cubicBezTo>
                  <a:cubicBezTo>
                    <a:pt x="574611" y="115872"/>
                    <a:pt x="572685" y="123458"/>
                    <a:pt x="567805" y="129057"/>
                  </a:cubicBezTo>
                  <a:lnTo>
                    <a:pt x="350363" y="414177"/>
                  </a:lnTo>
                  <a:cubicBezTo>
                    <a:pt x="347419" y="418434"/>
                    <a:pt x="343198" y="421645"/>
                    <a:pt x="338310" y="423347"/>
                  </a:cubicBezTo>
                  <a:lnTo>
                    <a:pt x="199114" y="483446"/>
                  </a:lnTo>
                  <a:lnTo>
                    <a:pt x="198949" y="483507"/>
                  </a:lnTo>
                  <a:cubicBezTo>
                    <a:pt x="192412" y="485879"/>
                    <a:pt x="188195" y="486910"/>
                    <a:pt x="184887" y="486927"/>
                  </a:cubicBezTo>
                  <a:close/>
                  <a:moveTo>
                    <a:pt x="445244" y="23309"/>
                  </a:moveTo>
                  <a:cubicBezTo>
                    <a:pt x="441581" y="24169"/>
                    <a:pt x="438333" y="26279"/>
                    <a:pt x="436057" y="29275"/>
                  </a:cubicBezTo>
                  <a:lnTo>
                    <a:pt x="435953" y="29405"/>
                  </a:lnTo>
                  <a:lnTo>
                    <a:pt x="379170" y="100016"/>
                  </a:lnTo>
                  <a:lnTo>
                    <a:pt x="213894" y="303304"/>
                  </a:lnTo>
                  <a:cubicBezTo>
                    <a:pt x="212240" y="305326"/>
                    <a:pt x="211056" y="307692"/>
                    <a:pt x="210431" y="310230"/>
                  </a:cubicBezTo>
                  <a:lnTo>
                    <a:pt x="174462" y="458423"/>
                  </a:lnTo>
                  <a:lnTo>
                    <a:pt x="174393" y="458648"/>
                  </a:lnTo>
                  <a:cubicBezTo>
                    <a:pt x="171917" y="466224"/>
                    <a:pt x="173129" y="468960"/>
                    <a:pt x="176593" y="471904"/>
                  </a:cubicBezTo>
                  <a:cubicBezTo>
                    <a:pt x="177865" y="472987"/>
                    <a:pt x="181614" y="474874"/>
                    <a:pt x="184619" y="474796"/>
                  </a:cubicBezTo>
                  <a:lnTo>
                    <a:pt x="184793" y="474796"/>
                  </a:lnTo>
                  <a:cubicBezTo>
                    <a:pt x="185970" y="474796"/>
                    <a:pt x="188636" y="474337"/>
                    <a:pt x="194637" y="472198"/>
                  </a:cubicBezTo>
                  <a:lnTo>
                    <a:pt x="333972" y="412082"/>
                  </a:lnTo>
                  <a:lnTo>
                    <a:pt x="334214" y="412004"/>
                  </a:lnTo>
                  <a:cubicBezTo>
                    <a:pt x="336746" y="411156"/>
                    <a:pt x="338929" y="409501"/>
                    <a:pt x="340431" y="407294"/>
                  </a:cubicBezTo>
                  <a:lnTo>
                    <a:pt x="340630" y="407017"/>
                  </a:lnTo>
                  <a:lnTo>
                    <a:pt x="558454" y="121351"/>
                  </a:lnTo>
                  <a:lnTo>
                    <a:pt x="558608" y="121177"/>
                  </a:lnTo>
                  <a:cubicBezTo>
                    <a:pt x="561034" y="118439"/>
                    <a:pt x="561976" y="114694"/>
                    <a:pt x="561139" y="111134"/>
                  </a:cubicBezTo>
                  <a:lnTo>
                    <a:pt x="561034" y="110597"/>
                  </a:lnTo>
                  <a:cubicBezTo>
                    <a:pt x="553018" y="54749"/>
                    <a:pt x="501109" y="15646"/>
                    <a:pt x="445236" y="23318"/>
                  </a:cubicBezTo>
                  <a:close/>
                  <a:moveTo>
                    <a:pt x="211115" y="432420"/>
                  </a:moveTo>
                  <a:lnTo>
                    <a:pt x="234692" y="335037"/>
                  </a:lnTo>
                  <a:lnTo>
                    <a:pt x="239134" y="334743"/>
                  </a:lnTo>
                  <a:cubicBezTo>
                    <a:pt x="253153" y="333780"/>
                    <a:pt x="267005" y="338254"/>
                    <a:pt x="277812" y="347237"/>
                  </a:cubicBezTo>
                  <a:cubicBezTo>
                    <a:pt x="289950" y="357394"/>
                    <a:pt x="298135" y="371490"/>
                    <a:pt x="300939" y="387067"/>
                  </a:cubicBezTo>
                  <a:lnTo>
                    <a:pt x="301035" y="387595"/>
                  </a:lnTo>
                  <a:lnTo>
                    <a:pt x="301035" y="393777"/>
                  </a:lnTo>
                  <a:close/>
                  <a:moveTo>
                    <a:pt x="244329" y="346761"/>
                  </a:moveTo>
                  <a:lnTo>
                    <a:pt x="228605" y="411701"/>
                  </a:lnTo>
                  <a:lnTo>
                    <a:pt x="288349" y="386011"/>
                  </a:lnTo>
                  <a:cubicBezTo>
                    <a:pt x="285562" y="374494"/>
                    <a:pt x="279152" y="364174"/>
                    <a:pt x="270063" y="356571"/>
                  </a:cubicBezTo>
                  <a:cubicBezTo>
                    <a:pt x="262809" y="350539"/>
                    <a:pt x="253757" y="347088"/>
                    <a:pt x="244329" y="346761"/>
                  </a:cubicBezTo>
                  <a:close/>
                  <a:moveTo>
                    <a:pt x="330257" y="369152"/>
                  </a:moveTo>
                  <a:lnTo>
                    <a:pt x="326213" y="359498"/>
                  </a:lnTo>
                  <a:cubicBezTo>
                    <a:pt x="319880" y="344375"/>
                    <a:pt x="309514" y="331284"/>
                    <a:pt x="296246" y="321651"/>
                  </a:cubicBezTo>
                  <a:cubicBezTo>
                    <a:pt x="285897" y="314156"/>
                    <a:pt x="274172" y="308775"/>
                    <a:pt x="261742" y="305814"/>
                  </a:cubicBezTo>
                  <a:lnTo>
                    <a:pt x="252330" y="303571"/>
                  </a:lnTo>
                  <a:lnTo>
                    <a:pt x="397327" y="125845"/>
                  </a:lnTo>
                  <a:lnTo>
                    <a:pt x="400080" y="125749"/>
                  </a:lnTo>
                  <a:cubicBezTo>
                    <a:pt x="416509" y="125220"/>
                    <a:pt x="432640" y="130223"/>
                    <a:pt x="445885" y="139958"/>
                  </a:cubicBezTo>
                  <a:cubicBezTo>
                    <a:pt x="459262" y="149306"/>
                    <a:pt x="468799" y="163185"/>
                    <a:pt x="472726" y="179026"/>
                  </a:cubicBezTo>
                  <a:lnTo>
                    <a:pt x="473428" y="181849"/>
                  </a:lnTo>
                  <a:close/>
                  <a:moveTo>
                    <a:pt x="273665" y="296610"/>
                  </a:moveTo>
                  <a:cubicBezTo>
                    <a:pt x="284282" y="300132"/>
                    <a:pt x="294295" y="305262"/>
                    <a:pt x="303355" y="311823"/>
                  </a:cubicBezTo>
                  <a:cubicBezTo>
                    <a:pt x="315631" y="320727"/>
                    <a:pt x="325757" y="332265"/>
                    <a:pt x="332994" y="345592"/>
                  </a:cubicBezTo>
                  <a:lnTo>
                    <a:pt x="460197" y="179199"/>
                  </a:lnTo>
                  <a:cubicBezTo>
                    <a:pt x="456590" y="167305"/>
                    <a:pt x="449084" y="156972"/>
                    <a:pt x="438889" y="149863"/>
                  </a:cubicBezTo>
                  <a:lnTo>
                    <a:pt x="438750" y="149768"/>
                  </a:lnTo>
                  <a:cubicBezTo>
                    <a:pt x="428436" y="142170"/>
                    <a:pt x="415998" y="138000"/>
                    <a:pt x="403189" y="137846"/>
                  </a:cubicBezTo>
                  <a:close/>
                  <a:moveTo>
                    <a:pt x="126139" y="291267"/>
                  </a:moveTo>
                  <a:lnTo>
                    <a:pt x="28296" y="291267"/>
                  </a:lnTo>
                  <a:cubicBezTo>
                    <a:pt x="12668" y="291267"/>
                    <a:pt x="0" y="278599"/>
                    <a:pt x="0" y="262972"/>
                  </a:cubicBezTo>
                  <a:lnTo>
                    <a:pt x="0" y="262781"/>
                  </a:lnTo>
                  <a:cubicBezTo>
                    <a:pt x="519" y="247484"/>
                    <a:pt x="12800" y="235203"/>
                    <a:pt x="28097" y="234683"/>
                  </a:cubicBezTo>
                  <a:lnTo>
                    <a:pt x="125333" y="234683"/>
                  </a:lnTo>
                  <a:cubicBezTo>
                    <a:pt x="140916" y="234683"/>
                    <a:pt x="153564" y="247285"/>
                    <a:pt x="153621" y="262867"/>
                  </a:cubicBezTo>
                  <a:cubicBezTo>
                    <a:pt x="154104" y="278071"/>
                    <a:pt x="142170" y="290788"/>
                    <a:pt x="126967" y="291271"/>
                  </a:cubicBezTo>
                  <a:cubicBezTo>
                    <a:pt x="126671" y="291281"/>
                    <a:pt x="126374" y="291285"/>
                    <a:pt x="126078" y="291285"/>
                  </a:cubicBezTo>
                  <a:close/>
                  <a:moveTo>
                    <a:pt x="12148" y="263066"/>
                  </a:moveTo>
                  <a:cubicBezTo>
                    <a:pt x="12162" y="267325"/>
                    <a:pt x="13866" y="271405"/>
                    <a:pt x="16884" y="274409"/>
                  </a:cubicBezTo>
                  <a:cubicBezTo>
                    <a:pt x="19929" y="277414"/>
                    <a:pt x="24035" y="279100"/>
                    <a:pt x="28313" y="279103"/>
                  </a:cubicBezTo>
                  <a:lnTo>
                    <a:pt x="125576" y="279103"/>
                  </a:lnTo>
                  <a:cubicBezTo>
                    <a:pt x="134088" y="279384"/>
                    <a:pt x="141217" y="272713"/>
                    <a:pt x="141499" y="264200"/>
                  </a:cubicBezTo>
                  <a:cubicBezTo>
                    <a:pt x="141510" y="263863"/>
                    <a:pt x="141510" y="263525"/>
                    <a:pt x="141499" y="263187"/>
                  </a:cubicBezTo>
                  <a:lnTo>
                    <a:pt x="141499" y="262972"/>
                  </a:lnTo>
                  <a:cubicBezTo>
                    <a:pt x="141504" y="254043"/>
                    <a:pt x="134270" y="246802"/>
                    <a:pt x="125342" y="246797"/>
                  </a:cubicBezTo>
                  <a:cubicBezTo>
                    <a:pt x="125336" y="246797"/>
                    <a:pt x="125331" y="246797"/>
                    <a:pt x="125325" y="246797"/>
                  </a:cubicBezTo>
                  <a:lnTo>
                    <a:pt x="28348" y="246797"/>
                  </a:lnTo>
                  <a:cubicBezTo>
                    <a:pt x="19541" y="247186"/>
                    <a:pt x="12499" y="254258"/>
                    <a:pt x="12148" y="263066"/>
                  </a:cubicBezTo>
                  <a:close/>
                  <a:moveTo>
                    <a:pt x="241939" y="171995"/>
                  </a:moveTo>
                  <a:lnTo>
                    <a:pt x="28313" y="171995"/>
                  </a:lnTo>
                  <a:cubicBezTo>
                    <a:pt x="12687" y="171976"/>
                    <a:pt x="27" y="159308"/>
                    <a:pt x="17" y="143681"/>
                  </a:cubicBezTo>
                  <a:lnTo>
                    <a:pt x="17" y="143483"/>
                  </a:lnTo>
                  <a:cubicBezTo>
                    <a:pt x="545" y="128188"/>
                    <a:pt x="12821" y="115913"/>
                    <a:pt x="28114" y="115385"/>
                  </a:cubicBezTo>
                  <a:lnTo>
                    <a:pt x="241186" y="115385"/>
                  </a:lnTo>
                  <a:cubicBezTo>
                    <a:pt x="256773" y="115385"/>
                    <a:pt x="269425" y="127991"/>
                    <a:pt x="269482" y="143577"/>
                  </a:cubicBezTo>
                  <a:cubicBezTo>
                    <a:pt x="269966" y="158781"/>
                    <a:pt x="258031" y="171499"/>
                    <a:pt x="242828" y="171981"/>
                  </a:cubicBezTo>
                  <a:cubicBezTo>
                    <a:pt x="242532" y="171991"/>
                    <a:pt x="242236" y="171995"/>
                    <a:pt x="241939" y="171995"/>
                  </a:cubicBezTo>
                  <a:close/>
                  <a:moveTo>
                    <a:pt x="12139" y="143786"/>
                  </a:moveTo>
                  <a:cubicBezTo>
                    <a:pt x="12206" y="152674"/>
                    <a:pt x="19425" y="159846"/>
                    <a:pt x="28313" y="159855"/>
                  </a:cubicBezTo>
                  <a:lnTo>
                    <a:pt x="241403" y="159855"/>
                  </a:lnTo>
                  <a:cubicBezTo>
                    <a:pt x="249914" y="160158"/>
                    <a:pt x="257058" y="153502"/>
                    <a:pt x="257361" y="144991"/>
                  </a:cubicBezTo>
                  <a:cubicBezTo>
                    <a:pt x="257373" y="144626"/>
                    <a:pt x="257373" y="144262"/>
                    <a:pt x="257361" y="143898"/>
                  </a:cubicBezTo>
                  <a:lnTo>
                    <a:pt x="257361" y="143681"/>
                  </a:lnTo>
                  <a:cubicBezTo>
                    <a:pt x="257361" y="134748"/>
                    <a:pt x="250118" y="127507"/>
                    <a:pt x="241186" y="127507"/>
                  </a:cubicBezTo>
                  <a:lnTo>
                    <a:pt x="28418" y="127507"/>
                  </a:lnTo>
                  <a:cubicBezTo>
                    <a:pt x="19578" y="127861"/>
                    <a:pt x="12493" y="134946"/>
                    <a:pt x="12139" y="143786"/>
                  </a:cubicBezTo>
                  <a:close/>
                  <a:moveTo>
                    <a:pt x="495430" y="153449"/>
                  </a:moveTo>
                  <a:lnTo>
                    <a:pt x="490823" y="145119"/>
                  </a:lnTo>
                  <a:cubicBezTo>
                    <a:pt x="484128" y="133071"/>
                    <a:pt x="474828" y="122669"/>
                    <a:pt x="463601" y="114675"/>
                  </a:cubicBezTo>
                  <a:lnTo>
                    <a:pt x="463488" y="114597"/>
                  </a:lnTo>
                  <a:cubicBezTo>
                    <a:pt x="453474" y="107123"/>
                    <a:pt x="442176" y="101547"/>
                    <a:pt x="430152" y="98146"/>
                  </a:cubicBezTo>
                  <a:lnTo>
                    <a:pt x="421372" y="95652"/>
                  </a:lnTo>
                  <a:lnTo>
                    <a:pt x="452907" y="56229"/>
                  </a:lnTo>
                  <a:lnTo>
                    <a:pt x="456465" y="56229"/>
                  </a:lnTo>
                  <a:cubicBezTo>
                    <a:pt x="488315" y="56214"/>
                    <a:pt x="516471" y="76923"/>
                    <a:pt x="525942" y="107333"/>
                  </a:cubicBezTo>
                  <a:lnTo>
                    <a:pt x="526808" y="110242"/>
                  </a:lnTo>
                  <a:close/>
                  <a:moveTo>
                    <a:pt x="470700" y="104839"/>
                  </a:moveTo>
                  <a:cubicBezTo>
                    <a:pt x="480816" y="112061"/>
                    <a:pt x="489568" y="121023"/>
                    <a:pt x="496546" y="131308"/>
                  </a:cubicBezTo>
                  <a:lnTo>
                    <a:pt x="513422" y="108112"/>
                  </a:lnTo>
                  <a:cubicBezTo>
                    <a:pt x="504963" y="84990"/>
                    <a:pt x="483356" y="69282"/>
                    <a:pt x="458751" y="68368"/>
                  </a:cubicBezTo>
                  <a:lnTo>
                    <a:pt x="442031" y="89270"/>
                  </a:lnTo>
                  <a:cubicBezTo>
                    <a:pt x="452283" y="93062"/>
                    <a:pt x="461938" y="98305"/>
                    <a:pt x="470700" y="104839"/>
                  </a:cubicBezTo>
                  <a:close/>
                  <a:moveTo>
                    <a:pt x="241939" y="56576"/>
                  </a:moveTo>
                  <a:lnTo>
                    <a:pt x="240961" y="56576"/>
                  </a:lnTo>
                  <a:lnTo>
                    <a:pt x="235117" y="56367"/>
                  </a:lnTo>
                  <a:lnTo>
                    <a:pt x="235117" y="56134"/>
                  </a:lnTo>
                  <a:lnTo>
                    <a:pt x="28313" y="56134"/>
                  </a:lnTo>
                  <a:cubicBezTo>
                    <a:pt x="12694" y="56115"/>
                    <a:pt x="36" y="43457"/>
                    <a:pt x="17" y="27837"/>
                  </a:cubicBezTo>
                  <a:lnTo>
                    <a:pt x="17" y="27526"/>
                  </a:lnTo>
                  <a:cubicBezTo>
                    <a:pt x="882" y="12477"/>
                    <a:pt x="13051" y="555"/>
                    <a:pt x="28114" y="0"/>
                  </a:cubicBezTo>
                  <a:lnTo>
                    <a:pt x="241186" y="0"/>
                  </a:lnTo>
                  <a:cubicBezTo>
                    <a:pt x="256770" y="0"/>
                    <a:pt x="269421" y="12600"/>
                    <a:pt x="269482" y="28184"/>
                  </a:cubicBezTo>
                  <a:cubicBezTo>
                    <a:pt x="269951" y="43388"/>
                    <a:pt x="258005" y="56094"/>
                    <a:pt x="242801" y="56562"/>
                  </a:cubicBezTo>
                  <a:cubicBezTo>
                    <a:pt x="242513" y="56571"/>
                    <a:pt x="242227" y="56576"/>
                    <a:pt x="241939" y="56576"/>
                  </a:cubicBezTo>
                  <a:close/>
                  <a:moveTo>
                    <a:pt x="12139" y="28002"/>
                  </a:moveTo>
                  <a:cubicBezTo>
                    <a:pt x="12234" y="36870"/>
                    <a:pt x="19445" y="44011"/>
                    <a:pt x="28313" y="44021"/>
                  </a:cubicBezTo>
                  <a:lnTo>
                    <a:pt x="245689" y="44021"/>
                  </a:lnTo>
                  <a:cubicBezTo>
                    <a:pt x="252757" y="42261"/>
                    <a:pt x="257629" y="35793"/>
                    <a:pt x="257369" y="28513"/>
                  </a:cubicBezTo>
                  <a:lnTo>
                    <a:pt x="257369" y="28297"/>
                  </a:lnTo>
                  <a:cubicBezTo>
                    <a:pt x="257369" y="19363"/>
                    <a:pt x="250128" y="12122"/>
                    <a:pt x="241194" y="12122"/>
                  </a:cubicBezTo>
                  <a:lnTo>
                    <a:pt x="28418" y="12122"/>
                  </a:lnTo>
                  <a:cubicBezTo>
                    <a:pt x="19735" y="12487"/>
                    <a:pt x="12719" y="19331"/>
                    <a:pt x="12139" y="28002"/>
                  </a:cubicBezTo>
                  <a:close/>
                </a:path>
              </a:pathLst>
            </a:custGeom>
            <a:grpFill/>
            <a:ln w="698" cap="flat">
              <a:noFill/>
              <a:prstDash val="solid"/>
              <a:miter/>
            </a:ln>
          </p:spPr>
          <p:txBody>
            <a:bodyPr rtlCol="0" anchor="ctr"/>
            <a:p>
              <a:endParaRPr lang="zh-CN" altLang="en-US"/>
            </a:p>
          </p:txBody>
        </p:sp>
      </p:grpSp>
      <p:sp>
        <p:nvSpPr>
          <p:cNvPr id="2" name="矩形 1"/>
          <p:cNvSpPr/>
          <p:nvPr/>
        </p:nvSpPr>
        <p:spPr>
          <a:xfrm>
            <a:off x="5281295" y="3755390"/>
            <a:ext cx="5778500" cy="1076325"/>
          </a:xfrm>
          <a:prstGeom prst="rect">
            <a:avLst/>
          </a:prstGeom>
        </p:spPr>
        <p:txBody>
          <a:bodyPr wrap="square">
            <a:spAutoFit/>
          </a:bodyPr>
          <a:p>
            <a:pPr algn="ctr"/>
            <a:endParaRPr lang="zh-CN" altLang="en-US" sz="3200" dirty="0">
              <a:solidFill>
                <a:srgbClr val="3F84E1"/>
              </a:solidFill>
              <a:latin typeface="汉仪中黑简" panose="02010600000101010101" charset="-122"/>
              <a:ea typeface="汉仪中黑简" panose="02010600000101010101" charset="-122"/>
              <a:cs typeface="汉仪中黑简" panose="02010600000101010101" charset="-122"/>
              <a:sym typeface="+mn-ea"/>
            </a:endParaRPr>
          </a:p>
          <a:p>
            <a:pPr algn="ctr"/>
            <a:r>
              <a:rPr lang="zh-CN" altLang="en-US" sz="3200" dirty="0">
                <a:solidFill>
                  <a:srgbClr val="3F84E1"/>
                </a:solidFill>
                <a:latin typeface="汉仪中黑简" panose="02010600000101010101" charset="-122"/>
                <a:ea typeface="汉仪中黑简" panose="02010600000101010101" charset="-122"/>
                <a:cs typeface="汉仪中黑简" panose="02010600000101010101" charset="-122"/>
                <a:sym typeface="+mn-ea"/>
              </a:rPr>
              <a:t>宁乡市横市镇人民政府</a:t>
            </a:r>
            <a:endParaRPr lang="zh-CN" altLang="en-US" sz="3200" dirty="0">
              <a:solidFill>
                <a:srgbClr val="3F84E1"/>
              </a:solidFill>
              <a:latin typeface="汉仪中黑简" panose="02010600000101010101" charset="-122"/>
              <a:ea typeface="汉仪中黑简" panose="02010600000101010101" charset="-122"/>
              <a:cs typeface="汉仪中黑简" panose="02010600000101010101" charset="-122"/>
              <a:sym typeface="+mn-ea"/>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grpSp>
        <p:nvGrpSpPr>
          <p:cNvPr id="8" name="组合 7"/>
          <p:cNvGrpSpPr/>
          <p:nvPr/>
        </p:nvGrpSpPr>
        <p:grpSpPr>
          <a:xfrm>
            <a:off x="0" y="0"/>
            <a:ext cx="12192000" cy="6858000"/>
            <a:chOff x="0" y="0"/>
            <a:chExt cx="19200" cy="10800"/>
          </a:xfrm>
        </p:grpSpPr>
        <p:sp>
          <p:nvSpPr>
            <p:cNvPr id="6" name="矩形 5"/>
            <p:cNvSpPr/>
            <p:nvPr/>
          </p:nvSpPr>
          <p:spPr>
            <a:xfrm>
              <a:off x="353" y="441"/>
              <a:ext cx="18425" cy="9921"/>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4" name="平行四边形 213"/>
            <p:cNvSpPr/>
            <p:nvPr/>
          </p:nvSpPr>
          <p:spPr>
            <a:xfrm>
              <a:off x="0" y="0"/>
              <a:ext cx="19200" cy="108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grpSp>
      <p:sp>
        <p:nvSpPr>
          <p:cNvPr id="43" name="文本占位符 22"/>
          <p:cNvSpPr>
            <a:spLocks noGrp="1"/>
          </p:cNvSpPr>
          <p:nvPr/>
        </p:nvSpPr>
        <p:spPr>
          <a:xfrm>
            <a:off x="1054735" y="660400"/>
            <a:ext cx="9526905" cy="5531485"/>
          </a:xfrm>
          <a:prstGeom prst="rect">
            <a:avLst/>
          </a:prstGeom>
          <a:effectLst/>
        </p:spPr>
        <p:txBody>
          <a:bodyPr vert="horz" lIns="101600" tIns="38100" rIns="76200" bIns="38100" rtlCol="0" anchor="t" anchorCtr="0">
            <a:noAutofit/>
          </a:bodyPr>
          <a:lstStyle>
            <a:lvl1pPr marL="0" indent="0" algn="l" eaLnBrk="1" fontAlgn="auto" latinLnBrk="0" hangingPunct="1">
              <a:lnSpc>
                <a:spcPct val="140000"/>
              </a:lnSpc>
              <a:spcAft>
                <a:spcPts val="0"/>
              </a:spcAft>
              <a:buNone/>
              <a:defRPr sz="12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ctr" fontAlgn="auto">
              <a:lnSpc>
                <a:spcPct val="180000"/>
              </a:lnSpc>
              <a:spcBef>
                <a:spcPts val="0"/>
              </a:spcBef>
            </a:pPr>
            <a:r>
              <a:rPr lang="zh-CN" altLang="en-US" sz="2800" strike="noStrike" noProof="1">
                <a:latin typeface="汉仪中黑简" panose="02010600000101010101" charset="-122"/>
                <a:ea typeface="汉仪中黑简" panose="02010600000101010101" charset="-122"/>
              </a:rPr>
              <a:t>一、出台背景</a:t>
            </a:r>
            <a:endParaRPr lang="zh-CN" altLang="en-US" sz="2800" strike="noStrike" noProof="1">
              <a:latin typeface="汉仪中黑简" panose="02010600000101010101" charset="-122"/>
              <a:ea typeface="汉仪中黑简" panose="02010600000101010101" charset="-122"/>
            </a:endParaRPr>
          </a:p>
          <a:p>
            <a:pPr lvl="0" algn="ctr" fontAlgn="auto">
              <a:lnSpc>
                <a:spcPct val="180000"/>
              </a:lnSpc>
              <a:spcBef>
                <a:spcPts val="0"/>
              </a:spcBef>
            </a:pPr>
            <a:endParaRPr lang="en-US" altLang="zh-CN" sz="2800" strike="noStrike" noProof="1">
              <a:latin typeface="汉仪中黑简" panose="02010600000101010101" charset="-122"/>
              <a:ea typeface="汉仪中黑简" panose="02010600000101010101" charset="-122"/>
            </a:endParaRPr>
          </a:p>
          <a:p>
            <a:pPr lvl="0" algn="ctr" fontAlgn="auto">
              <a:lnSpc>
                <a:spcPct val="180000"/>
              </a:lnSpc>
              <a:spcBef>
                <a:spcPts val="0"/>
              </a:spcBef>
            </a:pPr>
            <a:r>
              <a:rPr lang="zh-CN" altLang="en-US" sz="2800" strike="noStrike" noProof="1">
                <a:latin typeface="汉仪中黑简" panose="02010600000101010101" charset="-122"/>
                <a:ea typeface="汉仪中黑简" panose="02010600000101010101" charset="-122"/>
              </a:rPr>
              <a:t>为积极应对人口老龄化国家战略，加强失能老年人照护服务工作，促进养老服务消费，推动养老服务高质量发展，民政部、财政部联合印发本通知。</a:t>
            </a:r>
            <a:endParaRPr lang="zh-CN" altLang="en-US" sz="2800" strike="noStrike" noProof="1">
              <a:latin typeface="汉仪中黑简" panose="02010600000101010101" charset="-122"/>
              <a:ea typeface="汉仪中黑简" panose="02010600000101010101" charset="-122"/>
            </a:endParaRPr>
          </a:p>
        </p:txBody>
      </p:sp>
    </p:spTree>
    <p:custDataLst>
      <p:tags r:id="rId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533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11" name="椭圆 10"/>
          <p:cNvSpPr/>
          <p:nvPr/>
        </p:nvSpPr>
        <p:spPr>
          <a:xfrm>
            <a:off x="422275" y="1290955"/>
            <a:ext cx="3841115" cy="3841115"/>
          </a:xfrm>
          <a:prstGeom prst="ellipse">
            <a:avLst/>
          </a:prstGeom>
          <a:noFill/>
          <a:ln w="15875">
            <a:gradFill>
              <a:gsLst>
                <a:gs pos="41000">
                  <a:schemeClr val="bg1">
                    <a:alpha val="0"/>
                  </a:schemeClr>
                </a:gs>
                <a:gs pos="92000">
                  <a:schemeClr val="bg1">
                    <a:alpha val="50000"/>
                  </a:schemeClr>
                </a:gs>
              </a:gsLst>
              <a:lin ang="19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226060" y="2201545"/>
            <a:ext cx="3850005" cy="922020"/>
          </a:xfrm>
          <a:prstGeom prst="rect">
            <a:avLst/>
          </a:prstGeom>
        </p:spPr>
        <p:txBody>
          <a:bodyPr wrap="square">
            <a:spAutoFit/>
          </a:bodyPr>
          <a:p>
            <a:pPr algn="ctr"/>
            <a:r>
              <a:rPr lang="zh-CN" altLang="en-US" sz="5400" b="1" dirty="0">
                <a:solidFill>
                  <a:schemeClr val="bg1"/>
                </a:solidFill>
                <a:effectLst>
                  <a:outerShdw blurRad="38100" dist="38100" dir="2700000" algn="tl">
                    <a:srgbClr val="000000">
                      <a:alpha val="43137"/>
                    </a:srgbClr>
                  </a:outerShdw>
                </a:effectLst>
                <a:latin typeface="思源黑体 Normal" panose="020B0400000000000000" charset="-122"/>
                <a:ea typeface="思源黑体 Normal" panose="020B0400000000000000" charset="-122"/>
                <a:sym typeface="+mn-ea"/>
              </a:rPr>
              <a:t>目</a:t>
            </a:r>
            <a:r>
              <a:rPr lang="en-US" altLang="zh-CN" sz="5400" b="1" dirty="0">
                <a:solidFill>
                  <a:schemeClr val="bg1"/>
                </a:solidFill>
                <a:effectLst>
                  <a:outerShdw blurRad="38100" dist="38100" dir="2700000" algn="tl">
                    <a:srgbClr val="000000">
                      <a:alpha val="43137"/>
                    </a:srgbClr>
                  </a:outerShdw>
                </a:effectLst>
                <a:latin typeface="思源黑体 Normal" panose="020B0400000000000000" charset="-122"/>
                <a:ea typeface="思源黑体 Normal" panose="020B0400000000000000" charset="-122"/>
                <a:sym typeface="+mn-ea"/>
              </a:rPr>
              <a:t> </a:t>
            </a:r>
            <a:r>
              <a:rPr lang="zh-CN" altLang="en-US" sz="5400" b="1" dirty="0">
                <a:solidFill>
                  <a:schemeClr val="bg1"/>
                </a:solidFill>
                <a:effectLst>
                  <a:outerShdw blurRad="38100" dist="38100" dir="2700000" algn="tl">
                    <a:srgbClr val="000000">
                      <a:alpha val="43137"/>
                    </a:srgbClr>
                  </a:outerShdw>
                </a:effectLst>
                <a:latin typeface="思源黑体 Normal" panose="020B0400000000000000" charset="-122"/>
                <a:ea typeface="思源黑体 Normal" panose="020B0400000000000000" charset="-122"/>
                <a:sym typeface="+mn-ea"/>
              </a:rPr>
              <a:t>录</a:t>
            </a:r>
            <a:endParaRPr lang="zh-CN" altLang="en-US" sz="5400" b="1" dirty="0">
              <a:solidFill>
                <a:schemeClr val="bg1"/>
              </a:solidFill>
              <a:effectLst>
                <a:outerShdw blurRad="38100" dist="38100" dir="2700000" algn="tl">
                  <a:srgbClr val="000000">
                    <a:alpha val="43137"/>
                  </a:srgbClr>
                </a:outerShdw>
              </a:effectLst>
              <a:latin typeface="思源黑体 Normal" panose="020B0400000000000000" charset="-122"/>
              <a:ea typeface="思源黑体 Normal" panose="020B0400000000000000" charset="-122"/>
              <a:sym typeface="+mn-ea"/>
            </a:endParaRPr>
          </a:p>
        </p:txBody>
      </p:sp>
      <p:sp>
        <p:nvSpPr>
          <p:cNvPr id="9" name="矩形 8"/>
          <p:cNvSpPr/>
          <p:nvPr/>
        </p:nvSpPr>
        <p:spPr>
          <a:xfrm>
            <a:off x="551815" y="3216275"/>
            <a:ext cx="3190240" cy="583565"/>
          </a:xfrm>
          <a:prstGeom prst="rect">
            <a:avLst/>
          </a:prstGeom>
          <a:noFill/>
        </p:spPr>
        <p:txBody>
          <a:bodyPr wrap="square">
            <a:spAutoFit/>
          </a:bodyPr>
          <a:p>
            <a:pPr algn="dist">
              <a:lnSpc>
                <a:spcPct val="100000"/>
              </a:lnSpc>
            </a:pPr>
            <a:r>
              <a:rPr lang="en-US" sz="3200" b="1" dirty="0">
                <a:solidFill>
                  <a:schemeClr val="bg1"/>
                </a:solidFill>
                <a:effectLst>
                  <a:outerShdw blurRad="38100" dist="38100" dir="2700000" algn="tl">
                    <a:srgbClr val="000000">
                      <a:alpha val="43137"/>
                    </a:srgbClr>
                  </a:outerShdw>
                </a:effectLst>
                <a:latin typeface="阿里巴巴普惠体 R" panose="00020600040101010101" charset="-122"/>
                <a:ea typeface="阿里巴巴普惠体 R" panose="00020600040101010101" charset="-122"/>
                <a:cs typeface="阿里巴巴普惠体 R" panose="00020600040101010101" charset="-122"/>
              </a:rPr>
              <a:t>CONTENTS</a:t>
            </a:r>
            <a:endParaRPr lang="en-US" sz="3200" b="1" dirty="0">
              <a:solidFill>
                <a:schemeClr val="bg1"/>
              </a:solidFill>
              <a:effectLst>
                <a:outerShdw blurRad="38100" dist="38100" dir="2700000" algn="tl">
                  <a:srgbClr val="000000">
                    <a:alpha val="43137"/>
                  </a:srgbClr>
                </a:outerShdw>
              </a:effectLst>
              <a:latin typeface="阿里巴巴普惠体 R" panose="00020600040101010101" charset="-122"/>
              <a:ea typeface="阿里巴巴普惠体 R" panose="00020600040101010101" charset="-122"/>
              <a:cs typeface="阿里巴巴普惠体 R" panose="00020600040101010101" charset="-122"/>
            </a:endParaRPr>
          </a:p>
        </p:txBody>
      </p:sp>
      <p:sp>
        <p:nvSpPr>
          <p:cNvPr id="120" name="文本占位符 119"/>
          <p:cNvSpPr>
            <a:spLocks noGrp="1"/>
          </p:cNvSpPr>
          <p:nvPr>
            <p:ph type="body" idx="13" hasCustomPrompt="1"/>
          </p:nvPr>
        </p:nvSpPr>
        <p:spPr>
          <a:xfrm>
            <a:off x="4451985" y="-98425"/>
            <a:ext cx="7310120" cy="6859905"/>
          </a:xfrm>
          <a:effectLst/>
        </p:spPr>
        <p:txBody>
          <a:bodyPr lIns="101600" tIns="38100" rIns="76200" bIns="38100" anchor="t" anchorCtr="0">
            <a:noAutofit/>
          </a:bodyPr>
          <a:lstStyle>
            <a:lvl1pPr marL="0" indent="0" algn="l" eaLnBrk="1" fontAlgn="auto" latinLnBrk="0" hangingPunct="1">
              <a:lnSpc>
                <a:spcPct val="100000"/>
              </a:lnSpc>
              <a:spcAft>
                <a:spcPts val="0"/>
              </a:spcAft>
              <a:buNone/>
              <a:defRPr sz="2400" b="1" u="none" strike="noStrike" kern="1200" cap="none" spc="200" normalizeH="0" baseline="0">
                <a:solidFill>
                  <a:srgbClr val="A01D24"/>
                </a:solidFill>
                <a:uFillTx/>
                <a:latin typeface="+mj-ea"/>
                <a:ea typeface="+mj-ea"/>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endPar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endParaRPr>
          </a:p>
          <a:p>
            <a:pPr lvl="0" algn="l" fontAlgn="auto"/>
            <a:endPar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endParaRPr>
          </a:p>
          <a:p>
            <a:pPr lvl="0" algn="l" fontAlgn="auto"/>
            <a:r>
              <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一、总体要求</a:t>
            </a:r>
            <a:endPar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endParaRPr>
          </a:p>
          <a:p>
            <a:pPr lvl="0" algn="l" fontAlgn="auto"/>
            <a:endPar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endParaRPr>
          </a:p>
          <a:p>
            <a:pPr lvl="0" algn="l" fontAlgn="auto"/>
            <a:r>
              <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二、</a:t>
            </a:r>
            <a:r>
              <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补贴内容</a:t>
            </a:r>
            <a:endPar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a:p>
            <a:pPr lvl="0" algn="l" fontAlgn="auto"/>
            <a:endPar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a:p>
            <a:pPr lvl="0" algn="l" fontAlgn="auto"/>
            <a:r>
              <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三、补贴流程</a:t>
            </a:r>
            <a:endPar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endParaRPr>
          </a:p>
          <a:p>
            <a:pPr lvl="0" algn="l" fontAlgn="auto"/>
            <a:endPar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endParaRPr>
          </a:p>
          <a:p>
            <a:pPr lvl="0" algn="l" fontAlgn="auto"/>
            <a:r>
              <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四、</a:t>
            </a:r>
            <a:r>
              <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机构要求</a:t>
            </a:r>
            <a:endPar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a:p>
            <a:pPr lvl="0" algn="l" fontAlgn="auto"/>
            <a:endPar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endParaRPr>
          </a:p>
          <a:p>
            <a:pPr lvl="0" algn="l" fontAlgn="auto"/>
            <a:r>
              <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五、</a:t>
            </a:r>
            <a:r>
              <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信息管理</a:t>
            </a:r>
            <a:endPar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endParaRPr>
          </a:p>
          <a:p>
            <a:pPr lvl="0" algn="l" fontAlgn="auto"/>
            <a:endPar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endParaRPr>
          </a:p>
          <a:p>
            <a:pPr lvl="0" algn="l" fontAlgn="auto"/>
            <a:r>
              <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六、</a:t>
            </a:r>
            <a:r>
              <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监督管理</a:t>
            </a:r>
            <a:endPar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a:p>
            <a:pPr lvl="0" algn="l" fontAlgn="auto"/>
            <a:endPar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a:p>
            <a:pPr lvl="0" algn="l" fontAlgn="auto"/>
            <a:r>
              <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七、</a:t>
            </a:r>
            <a:r>
              <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工作要求</a:t>
            </a:r>
            <a:endPar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endParaRPr>
          </a:p>
          <a:p>
            <a:pPr lvl="0" algn="l" fontAlgn="auto"/>
            <a:endPar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endParaRPr>
          </a:p>
          <a:p>
            <a:pPr lvl="0" algn="l" fontAlgn="auto"/>
            <a:endPar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a:p>
            <a:pPr lvl="0" algn="l" fontAlgn="auto"/>
            <a:endParaRPr lang="zh-CN" altLang="en-US" sz="4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a:p>
            <a:pPr lvl="0" algn="l" fontAlgn="auto"/>
            <a:endParaRPr lang="zh-CN" altLang="en-US" sz="4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a:p>
            <a:pPr lvl="0" algn="l" fontAlgn="auto"/>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a:p>
            <a:pPr lvl="0" algn="l" fontAlgn="auto"/>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a:p>
            <a:pPr lvl="0" algn="l" fontAlgn="auto"/>
            <a:endParaRPr lang="zh-CN" altLang="en-US" sz="3600" strike="noStrike" noProof="1">
              <a:solidFill>
                <a:schemeClr val="bg1"/>
              </a:solidFill>
              <a:effectLst>
                <a:outerShdw blurRad="38100" dist="38100" dir="2700000" algn="tl">
                  <a:srgbClr val="000000">
                    <a:alpha val="43137"/>
                  </a:srgbClr>
                </a:outerShdw>
              </a:effectLst>
              <a:latin typeface="阿里巴巴普惠体 R" panose="00020600040101010101" charset="-122"/>
              <a:ea typeface="阿里巴巴普惠体 R" panose="00020600040101010101" charset="-122"/>
              <a:sym typeface="+mn-ea"/>
            </a:endParaRPr>
          </a:p>
        </p:txBody>
      </p:sp>
      <p:sp>
        <p:nvSpPr>
          <p:cNvPr id="124" name="文本占位符 23"/>
          <p:cNvSpPr>
            <a:spLocks noGrp="1"/>
          </p:cNvSpPr>
          <p:nvPr/>
        </p:nvSpPr>
        <p:spPr>
          <a:xfrm>
            <a:off x="6076315" y="3757930"/>
            <a:ext cx="4449445" cy="720090"/>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2400" b="1" u="none" strike="noStrike" kern="1200" cap="none" spc="200" normalizeH="0" baseline="0">
                <a:solidFill>
                  <a:srgbClr val="A01D24"/>
                </a:solidFill>
                <a:uFillTx/>
                <a:latin typeface="+mj-ea"/>
                <a:ea typeface="+mj-ea"/>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endParaRPr lang="zh-CN" altLang="en-US" sz="5400">
              <a:solidFill>
                <a:schemeClr val="bg1"/>
              </a:solidFill>
              <a:effectLst>
                <a:outerShdw blurRad="38100" dist="38100" dir="2700000" algn="tl">
                  <a:srgbClr val="000000">
                    <a:alpha val="43137"/>
                  </a:srgbClr>
                </a:outerShdw>
              </a:effectLst>
              <a:latin typeface="阿里巴巴普惠体 R" panose="00020600040101010101" charset="-122"/>
              <a:ea typeface="阿里巴巴普惠体 R" panose="00020600040101010101" charset="-122"/>
              <a:sym typeface="+mn-ea"/>
            </a:endParaRPr>
          </a:p>
        </p:txBody>
      </p:sp>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1012825" y="521335"/>
            <a:ext cx="7244715"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r>
              <a:rPr lang="zh-CN" altLang="en-US"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一、</a:t>
            </a:r>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总体要求</a:t>
            </a:r>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a:sym typeface="+mn-ea"/>
              </a:rPr>
              <a:t>此处填入文件出台的原因和目的</a:t>
            </a:r>
            <a:endParaRPr lang="zh-CN" altLang="en-US">
              <a:cs typeface="汉仪中黑简" panose="02010600000101010101" charset="-122"/>
            </a:endParaRPr>
          </a:p>
        </p:txBody>
      </p:sp>
      <p:sp>
        <p:nvSpPr>
          <p:cNvPr id="8" name="文本框 7"/>
          <p:cNvSpPr txBox="1"/>
          <p:nvPr/>
        </p:nvSpPr>
        <p:spPr>
          <a:xfrm>
            <a:off x="676910" y="1840865"/>
            <a:ext cx="10500360" cy="2706370"/>
          </a:xfrm>
          <a:prstGeom prst="rect">
            <a:avLst/>
          </a:prstGeom>
          <a:noFill/>
        </p:spPr>
        <p:txBody>
          <a:bodyPr wrap="square" rtlCol="0">
            <a:noAutofit/>
          </a:bodyPr>
          <a:p>
            <a:r>
              <a:rPr lang="en-US" altLang="zh-CN" sz="3600">
                <a:sym typeface="+mn-ea"/>
              </a:rPr>
              <a:t>    </a:t>
            </a:r>
            <a:r>
              <a:rPr lang="zh-CN" altLang="en-US" sz="3600">
                <a:sym typeface="+mn-ea"/>
              </a:rPr>
              <a:t>以习近平新时代中国特色社会主义思想为指导，深入贯彻党的二十大和二十届二中、三中全会精神，坚持以人民为中心，尽力而为、量力而行，聚焦精准、定向施策，发挥财政资金引导作用，挖掘养老服务消费潜力，以高质量发展促进经济发展和民生改善良性互动。</a:t>
            </a:r>
            <a:r>
              <a:rPr lang="en-US" altLang="zh-CN" sz="3600">
                <a:sym typeface="+mn-ea"/>
              </a:rPr>
              <a:t>  </a:t>
            </a:r>
            <a:endParaRPr lang="en-US" altLang="zh-CN" sz="3600">
              <a:sym typeface="+mn-ea"/>
            </a:endParaRPr>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589280" y="521335"/>
            <a:ext cx="7839075"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二、</a:t>
            </a:r>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补贴内容</a:t>
            </a:r>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8" name="文本框 7"/>
          <p:cNvSpPr txBox="1"/>
          <p:nvPr/>
        </p:nvSpPr>
        <p:spPr>
          <a:xfrm>
            <a:off x="444500" y="1388110"/>
            <a:ext cx="11348085" cy="5678805"/>
          </a:xfrm>
          <a:prstGeom prst="rect">
            <a:avLst/>
          </a:prstGeom>
          <a:noFill/>
        </p:spPr>
        <p:txBody>
          <a:bodyPr wrap="square" rtlCol="0">
            <a:noAutofit/>
          </a:bodyPr>
          <a:p>
            <a:r>
              <a:rPr lang="en-US" altLang="zh-CN" sz="1400">
                <a:sym typeface="+mn-ea"/>
              </a:rPr>
              <a:t>1. </a:t>
            </a:r>
            <a:r>
              <a:rPr lang="zh-CN" altLang="en-US" sz="1400">
                <a:sym typeface="+mn-ea"/>
              </a:rPr>
              <a:t>补贴对象</a:t>
            </a:r>
            <a:endParaRPr lang="zh-CN" altLang="en-US" sz="1400">
              <a:sym typeface="+mn-ea"/>
            </a:endParaRPr>
          </a:p>
          <a:p>
            <a:r>
              <a:rPr lang="zh-CN" altLang="en-US" sz="1400">
                <a:sym typeface="+mn-ea"/>
              </a:rPr>
              <a:t>经统一评估为中度、重度、完全失能的老年人（以中度以上失能老年人为补贴对象）。</a:t>
            </a:r>
            <a:endParaRPr lang="zh-CN" altLang="en-US" sz="1400">
              <a:sym typeface="+mn-ea"/>
            </a:endParaRPr>
          </a:p>
          <a:p>
            <a:r>
              <a:rPr lang="zh-CN" altLang="en-US" sz="1400">
                <a:sym typeface="+mn-ea"/>
              </a:rPr>
              <a:t>正在享受特困供养救助、经济困难失能老人集中照护补助、居家和社区基本养老服务提升行动项目服务的老年人不纳入本次补贴范围。</a:t>
            </a:r>
            <a:endParaRPr lang="zh-CN" altLang="en-US" sz="1400">
              <a:sym typeface="+mn-ea"/>
            </a:endParaRPr>
          </a:p>
          <a:p>
            <a:endParaRPr lang="en-US" altLang="zh-CN" sz="1400">
              <a:sym typeface="+mn-ea"/>
            </a:endParaRPr>
          </a:p>
          <a:p>
            <a:r>
              <a:rPr lang="en-US" altLang="zh-CN" sz="1400">
                <a:sym typeface="+mn-ea"/>
              </a:rPr>
              <a:t>2. </a:t>
            </a:r>
            <a:r>
              <a:rPr lang="zh-CN" altLang="en-US" sz="1400">
                <a:sym typeface="+mn-ea"/>
              </a:rPr>
              <a:t>补贴项目</a:t>
            </a:r>
            <a:endParaRPr lang="zh-CN" altLang="en-US" sz="1400">
              <a:sym typeface="+mn-ea"/>
            </a:endParaRPr>
          </a:p>
          <a:p>
            <a:r>
              <a:rPr lang="zh-CN" altLang="en-US" sz="1400">
                <a:sym typeface="+mn-ea"/>
              </a:rPr>
              <a:t>居家、社区、机构养老服务，主要包括助餐、助浴、助洁、助行、助急、助医、康复护理、日间托养、机构养老服务包括长期服务（</a:t>
            </a:r>
            <a:r>
              <a:rPr lang="zh-CN" altLang="en-US" sz="1400">
                <a:sym typeface="+mn-ea"/>
              </a:rPr>
              <a:t>入住机构时间在</a:t>
            </a:r>
            <a:r>
              <a:rPr lang="en-US" altLang="zh-CN" sz="1400">
                <a:sym typeface="+mn-ea"/>
              </a:rPr>
              <a:t>30</a:t>
            </a:r>
            <a:r>
              <a:rPr lang="zh-CN" altLang="en-US" sz="1400">
                <a:sym typeface="+mn-ea"/>
              </a:rPr>
              <a:t>天及以上</a:t>
            </a:r>
            <a:r>
              <a:rPr lang="zh-CN" altLang="en-US" sz="1400">
                <a:sym typeface="+mn-ea"/>
              </a:rPr>
              <a:t>）和短期服务（即</a:t>
            </a:r>
            <a:r>
              <a:rPr lang="en-US" altLang="zh-CN" sz="1400">
                <a:sym typeface="+mn-ea"/>
              </a:rPr>
              <a:t>“</a:t>
            </a:r>
            <a:r>
              <a:rPr lang="zh-CN" altLang="en-US" sz="1400">
                <a:sym typeface="+mn-ea"/>
              </a:rPr>
              <a:t>喘息服务</a:t>
            </a:r>
            <a:r>
              <a:rPr lang="en-US" altLang="zh-CN" sz="1400">
                <a:sym typeface="+mn-ea"/>
              </a:rPr>
              <a:t>”</a:t>
            </a:r>
            <a:r>
              <a:rPr lang="zh-CN" altLang="en-US" sz="1400">
                <a:sym typeface="+mn-ea"/>
              </a:rPr>
              <a:t>，入住机构时间在</a:t>
            </a:r>
            <a:r>
              <a:rPr lang="en-US" altLang="zh-CN" sz="1400">
                <a:sym typeface="+mn-ea"/>
              </a:rPr>
              <a:t>30</a:t>
            </a:r>
            <a:r>
              <a:rPr lang="zh-CN" altLang="en-US" sz="1400">
                <a:sym typeface="+mn-ea"/>
              </a:rPr>
              <a:t>天以内）等。</a:t>
            </a:r>
            <a:endParaRPr lang="zh-CN" altLang="en-US" sz="1400">
              <a:sym typeface="+mn-ea"/>
            </a:endParaRPr>
          </a:p>
          <a:p>
            <a:endParaRPr lang="en-US" altLang="zh-CN" sz="1400">
              <a:sym typeface="+mn-ea"/>
            </a:endParaRPr>
          </a:p>
          <a:p>
            <a:r>
              <a:rPr lang="en-US" altLang="zh-CN" sz="1400">
                <a:sym typeface="+mn-ea"/>
              </a:rPr>
              <a:t>3. </a:t>
            </a:r>
            <a:r>
              <a:rPr lang="zh-CN" altLang="en-US" sz="1400">
                <a:sym typeface="+mn-ea"/>
              </a:rPr>
              <a:t>资金安排</a:t>
            </a:r>
            <a:endParaRPr lang="zh-CN" altLang="en-US" sz="1400">
              <a:sym typeface="+mn-ea"/>
            </a:endParaRPr>
          </a:p>
          <a:p>
            <a:r>
              <a:rPr lang="zh-CN" altLang="en-US" sz="1400">
                <a:sym typeface="+mn-ea"/>
              </a:rPr>
              <a:t>补贴资金按照</a:t>
            </a:r>
            <a:r>
              <a:rPr lang="en-US" altLang="zh-CN" sz="1400">
                <a:sym typeface="+mn-ea"/>
              </a:rPr>
              <a:t>9:1</a:t>
            </a:r>
            <a:r>
              <a:rPr lang="zh-CN" altLang="en-US" sz="1400">
                <a:sym typeface="+mn-ea"/>
              </a:rPr>
              <a:t>原则实行中央与地方共担。</a:t>
            </a:r>
            <a:endParaRPr lang="zh-CN" altLang="en-US" sz="1400">
              <a:sym typeface="+mn-ea"/>
            </a:endParaRPr>
          </a:p>
          <a:p>
            <a:endParaRPr lang="en-US" altLang="zh-CN" sz="1400">
              <a:sym typeface="+mn-ea"/>
            </a:endParaRPr>
          </a:p>
          <a:p>
            <a:r>
              <a:rPr lang="en-US" altLang="zh-CN" sz="1400">
                <a:sym typeface="+mn-ea"/>
              </a:rPr>
              <a:t>4. </a:t>
            </a:r>
            <a:r>
              <a:rPr lang="zh-CN" altLang="en-US" sz="1400">
                <a:sym typeface="+mn-ea"/>
              </a:rPr>
              <a:t>补贴形式</a:t>
            </a:r>
            <a:endParaRPr lang="zh-CN" altLang="en-US" sz="1400">
              <a:sym typeface="+mn-ea"/>
            </a:endParaRPr>
          </a:p>
          <a:p>
            <a:r>
              <a:rPr lang="zh-CN" altLang="en-US" sz="1400">
                <a:sym typeface="+mn-ea"/>
              </a:rPr>
              <a:t>通过</a:t>
            </a:r>
            <a:r>
              <a:rPr lang="en-US" altLang="zh-CN" sz="1400">
                <a:sym typeface="+mn-ea"/>
              </a:rPr>
              <a:t>“</a:t>
            </a:r>
            <a:r>
              <a:rPr lang="zh-CN" altLang="en-US" sz="1400">
                <a:sym typeface="+mn-ea"/>
              </a:rPr>
              <a:t>民政通</a:t>
            </a:r>
            <a:r>
              <a:rPr lang="en-US" altLang="zh-CN" sz="1400">
                <a:sym typeface="+mn-ea"/>
              </a:rPr>
              <a:t>”</a:t>
            </a:r>
            <a:r>
              <a:rPr lang="zh-CN" altLang="en-US" sz="1400">
                <a:sym typeface="+mn-ea"/>
              </a:rPr>
              <a:t>（含小程序、</a:t>
            </a:r>
            <a:r>
              <a:rPr lang="en-US" altLang="zh-CN" sz="1400">
                <a:sym typeface="+mn-ea"/>
              </a:rPr>
              <a:t>APP</a:t>
            </a:r>
            <a:r>
              <a:rPr lang="zh-CN" altLang="en-US" sz="1400">
                <a:sym typeface="+mn-ea"/>
              </a:rPr>
              <a:t>）以电子消费券形式，按自然月向中度以上失能老年人发放。</a:t>
            </a:r>
            <a:endParaRPr lang="zh-CN" altLang="en-US" sz="1400">
              <a:sym typeface="+mn-ea"/>
            </a:endParaRPr>
          </a:p>
          <a:p>
            <a:endParaRPr lang="en-US" altLang="zh-CN" sz="1400">
              <a:sym typeface="+mn-ea"/>
            </a:endParaRPr>
          </a:p>
          <a:p>
            <a:r>
              <a:rPr lang="en-US" altLang="zh-CN" sz="1400">
                <a:sym typeface="+mn-ea"/>
              </a:rPr>
              <a:t>5. </a:t>
            </a:r>
            <a:r>
              <a:rPr lang="zh-CN" altLang="en-US" sz="1400">
                <a:sym typeface="+mn-ea"/>
              </a:rPr>
              <a:t>补贴标准</a:t>
            </a:r>
            <a:endParaRPr lang="zh-CN" altLang="en-US" sz="1400">
              <a:sym typeface="+mn-ea"/>
            </a:endParaRPr>
          </a:p>
          <a:p>
            <a:r>
              <a:rPr lang="zh-CN" altLang="en-US" sz="1400">
                <a:sym typeface="+mn-ea"/>
              </a:rPr>
              <a:t>电子消费券可在补贴项目范围内的养老服务消费金额予以抵扣，一般为养老服务消费金额的</a:t>
            </a:r>
            <a:r>
              <a:rPr lang="en-US" altLang="zh-CN" sz="1400">
                <a:sym typeface="+mn-ea"/>
              </a:rPr>
              <a:t>30%-60%</a:t>
            </a:r>
            <a:r>
              <a:rPr lang="zh-CN" altLang="en-US" sz="1400">
                <a:sym typeface="+mn-ea"/>
              </a:rPr>
              <a:t>，具体抵扣比例和额度将在电子消费券中载明。</a:t>
            </a:r>
            <a:endParaRPr lang="zh-CN" altLang="en-US" sz="1400">
              <a:sym typeface="+mn-ea"/>
            </a:endParaRPr>
          </a:p>
          <a:p>
            <a:r>
              <a:rPr lang="zh-CN" altLang="en-US" sz="1400">
                <a:sym typeface="+mn-ea"/>
              </a:rPr>
              <a:t>已享受长期护理保险待遇的中度以上失能老年人，其个人支付部分可通过电子消费券按规定比例予以抵扣。</a:t>
            </a:r>
            <a:endParaRPr lang="zh-CN" altLang="en-US" sz="1400">
              <a:sym typeface="+mn-ea"/>
            </a:endParaRPr>
          </a:p>
          <a:p>
            <a:endParaRPr lang="en-US" altLang="zh-CN" sz="1400">
              <a:sym typeface="+mn-ea"/>
            </a:endParaRPr>
          </a:p>
          <a:p>
            <a:r>
              <a:rPr lang="en-US" altLang="zh-CN" sz="1400">
                <a:sym typeface="+mn-ea"/>
              </a:rPr>
              <a:t>6. </a:t>
            </a:r>
            <a:r>
              <a:rPr lang="zh-CN" altLang="en-US" sz="1400">
                <a:sym typeface="+mn-ea"/>
              </a:rPr>
              <a:t>实施期限</a:t>
            </a:r>
            <a:endParaRPr lang="zh-CN" altLang="en-US" sz="1400">
              <a:sym typeface="+mn-ea"/>
            </a:endParaRPr>
          </a:p>
          <a:p>
            <a:r>
              <a:rPr lang="en-US" altLang="zh-CN" sz="1400">
                <a:sym typeface="+mn-ea"/>
              </a:rPr>
              <a:t>• 2025</a:t>
            </a:r>
            <a:r>
              <a:rPr lang="zh-CN" altLang="en-US" sz="1400">
                <a:sym typeface="+mn-ea"/>
              </a:rPr>
              <a:t>年</a:t>
            </a:r>
            <a:r>
              <a:rPr lang="en-US" altLang="zh-CN" sz="1400">
                <a:sym typeface="+mn-ea"/>
              </a:rPr>
              <a:t>7</a:t>
            </a:r>
            <a:r>
              <a:rPr lang="zh-CN" altLang="en-US" sz="1400">
                <a:sym typeface="+mn-ea"/>
              </a:rPr>
              <a:t>月起，在浙江省、山东省、重庆市及辽宁省沈阳市、安徽省宿州市、江西省新余市、四川省成都市等地先行开展试点。</a:t>
            </a:r>
            <a:endParaRPr lang="zh-CN" altLang="en-US" sz="1400">
              <a:sym typeface="+mn-ea"/>
            </a:endParaRPr>
          </a:p>
          <a:p>
            <a:r>
              <a:rPr lang="en-US" altLang="zh-CN" sz="1400">
                <a:sym typeface="+mn-ea"/>
              </a:rPr>
              <a:t>• </a:t>
            </a:r>
            <a:r>
              <a:rPr lang="zh-CN" altLang="en-US" sz="1400">
                <a:sym typeface="+mn-ea"/>
              </a:rPr>
              <a:t>根据试点情况，由民政部、财政部于</a:t>
            </a:r>
            <a:r>
              <a:rPr lang="en-US" altLang="zh-CN" sz="1400">
                <a:sym typeface="+mn-ea"/>
              </a:rPr>
              <a:t>2025</a:t>
            </a:r>
            <a:r>
              <a:rPr lang="zh-CN" altLang="en-US" sz="1400">
                <a:sym typeface="+mn-ea"/>
              </a:rPr>
              <a:t>年底前在全国范围组织实施。</a:t>
            </a:r>
            <a:endParaRPr lang="zh-CN" altLang="en-US" sz="1400">
              <a:sym typeface="+mn-ea"/>
            </a:endParaRPr>
          </a:p>
          <a:p>
            <a:r>
              <a:rPr lang="en-US" altLang="zh-CN" sz="1400">
                <a:sym typeface="+mn-ea"/>
              </a:rPr>
              <a:t>• </a:t>
            </a:r>
            <a:r>
              <a:rPr lang="zh-CN" altLang="en-US" sz="1400">
                <a:sym typeface="+mn-ea"/>
              </a:rPr>
              <a:t>各地区项目实施期限为</a:t>
            </a:r>
            <a:r>
              <a:rPr lang="en-US" altLang="zh-CN" sz="1400">
                <a:sym typeface="+mn-ea"/>
              </a:rPr>
              <a:t>12</a:t>
            </a:r>
            <a:r>
              <a:rPr lang="zh-CN" altLang="en-US" sz="1400">
                <a:sym typeface="+mn-ea"/>
              </a:rPr>
              <a:t>个自然月。</a:t>
            </a:r>
            <a:endParaRPr lang="zh-CN" altLang="en-US" sz="1400">
              <a:sym typeface="+mn-ea"/>
            </a:endParaRPr>
          </a:p>
          <a:p>
            <a:endParaRPr lang="en-US" altLang="zh-CN" sz="2000">
              <a:sym typeface="+mn-ea"/>
            </a:endParaRPr>
          </a:p>
          <a:p>
            <a:endParaRPr lang="en-US" altLang="zh-CN" sz="2000">
              <a:sym typeface="+mn-ea"/>
            </a:endParaRPr>
          </a:p>
          <a:p>
            <a:endParaRPr lang="en-US" altLang="zh-CN" sz="2000">
              <a:sym typeface="+mn-ea"/>
            </a:endParaRPr>
          </a:p>
        </p:txBody>
      </p:sp>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609600" y="521335"/>
            <a:ext cx="7647940"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三、</a:t>
            </a:r>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补贴流程</a:t>
            </a:r>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a:p>
            <a:pPr lvl="0" algn="l" fontAlgn="auto"/>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8" name="文本框 7"/>
          <p:cNvSpPr txBox="1"/>
          <p:nvPr/>
        </p:nvSpPr>
        <p:spPr>
          <a:xfrm>
            <a:off x="536575" y="1346835"/>
            <a:ext cx="11176635" cy="5015865"/>
          </a:xfrm>
          <a:prstGeom prst="rect">
            <a:avLst/>
          </a:prstGeom>
          <a:noFill/>
        </p:spPr>
        <p:txBody>
          <a:bodyPr wrap="square" rtlCol="0">
            <a:spAutoFit/>
          </a:bodyPr>
          <a:p>
            <a:r>
              <a:rPr lang="en-US" altLang="zh-CN" sz="1600">
                <a:sym typeface="+mn-ea"/>
              </a:rPr>
              <a:t>1. </a:t>
            </a:r>
            <a:r>
              <a:rPr lang="zh-CN" altLang="en-US" sz="1600">
                <a:sym typeface="+mn-ea"/>
              </a:rPr>
              <a:t>个人申请</a:t>
            </a:r>
            <a:endParaRPr lang="zh-CN" altLang="en-US" sz="1600">
              <a:sym typeface="+mn-ea"/>
            </a:endParaRPr>
          </a:p>
          <a:p>
            <a:r>
              <a:rPr lang="zh-CN" altLang="en-US" sz="1600">
                <a:sym typeface="+mn-ea"/>
              </a:rPr>
              <a:t>中度以上失能老年人或其代办人（含老年人配偶、子女、其他亲属，以及村、社区工作人员、养老服务机构人员）按照自愿原则，通过</a:t>
            </a:r>
            <a:r>
              <a:rPr lang="en-US" altLang="zh-CN" sz="1600">
                <a:sym typeface="+mn-ea"/>
              </a:rPr>
              <a:t>“</a:t>
            </a:r>
            <a:r>
              <a:rPr lang="zh-CN" altLang="en-US" sz="1600">
                <a:sym typeface="+mn-ea"/>
              </a:rPr>
              <a:t>民政通</a:t>
            </a:r>
            <a:r>
              <a:rPr lang="en-US" altLang="zh-CN" sz="1600">
                <a:sym typeface="+mn-ea"/>
              </a:rPr>
              <a:t>”</a:t>
            </a:r>
            <a:r>
              <a:rPr lang="zh-CN" altLang="en-US" sz="1600">
                <a:sym typeface="+mn-ea"/>
              </a:rPr>
              <a:t>线上注册个人账号，并提交补贴申请和相关信息材料。</a:t>
            </a:r>
            <a:endParaRPr lang="zh-CN" altLang="en-US" sz="1600">
              <a:sym typeface="+mn-ea"/>
            </a:endParaRPr>
          </a:p>
          <a:p>
            <a:r>
              <a:rPr lang="zh-CN" altLang="en-US" sz="1600">
                <a:sym typeface="+mn-ea"/>
              </a:rPr>
              <a:t>县级民政部门应当通过多种方式为不便于线上方式申请的老年人提供线下申请渠道。</a:t>
            </a:r>
            <a:endParaRPr lang="zh-CN" altLang="en-US" sz="1600">
              <a:sym typeface="+mn-ea"/>
            </a:endParaRPr>
          </a:p>
          <a:p>
            <a:endParaRPr lang="en-US" altLang="zh-CN" sz="1600">
              <a:sym typeface="+mn-ea"/>
            </a:endParaRPr>
          </a:p>
          <a:p>
            <a:r>
              <a:rPr lang="en-US" altLang="zh-CN" sz="1600">
                <a:sym typeface="+mn-ea"/>
              </a:rPr>
              <a:t>2. </a:t>
            </a:r>
            <a:r>
              <a:rPr lang="zh-CN" altLang="en-US" sz="1600">
                <a:sym typeface="+mn-ea"/>
              </a:rPr>
              <a:t>能力评估</a:t>
            </a:r>
            <a:endParaRPr lang="zh-CN" altLang="en-US" sz="1600">
              <a:sym typeface="+mn-ea"/>
            </a:endParaRPr>
          </a:p>
          <a:p>
            <a:r>
              <a:rPr lang="zh-CN" altLang="en-US" sz="1600">
                <a:sym typeface="+mn-ea"/>
              </a:rPr>
              <a:t>各地民政部门依据《老年人能力评估规范》（</a:t>
            </a:r>
            <a:r>
              <a:rPr lang="en-US" altLang="zh-CN" sz="1600">
                <a:sym typeface="+mn-ea"/>
              </a:rPr>
              <a:t>GB/T 42195-2022</a:t>
            </a:r>
            <a:r>
              <a:rPr lang="zh-CN" altLang="en-US" sz="1600">
                <a:sym typeface="+mn-ea"/>
              </a:rPr>
              <a:t>）组织开展老年人能力评估工作。</a:t>
            </a:r>
            <a:endParaRPr lang="zh-CN" altLang="en-US" sz="1600">
              <a:sym typeface="+mn-ea"/>
            </a:endParaRPr>
          </a:p>
          <a:p>
            <a:r>
              <a:rPr lang="zh-CN" altLang="en-US" sz="1600">
                <a:sym typeface="+mn-ea"/>
              </a:rPr>
              <a:t>本通知发布前</a:t>
            </a:r>
            <a:r>
              <a:rPr lang="en-US" altLang="zh-CN" sz="1600">
                <a:sym typeface="+mn-ea"/>
              </a:rPr>
              <a:t>12</a:t>
            </a:r>
            <a:r>
              <a:rPr lang="zh-CN" altLang="en-US" sz="1600">
                <a:sym typeface="+mn-ea"/>
              </a:rPr>
              <a:t>个月内已经被评估为中度以上失能老年人可不再重新评估。</a:t>
            </a:r>
            <a:endParaRPr lang="zh-CN" altLang="en-US" sz="1600">
              <a:sym typeface="+mn-ea"/>
            </a:endParaRPr>
          </a:p>
          <a:p>
            <a:endParaRPr lang="en-US" altLang="zh-CN" sz="1600">
              <a:sym typeface="+mn-ea"/>
            </a:endParaRPr>
          </a:p>
          <a:p>
            <a:r>
              <a:rPr lang="en-US" altLang="zh-CN" sz="1600">
                <a:sym typeface="+mn-ea"/>
              </a:rPr>
              <a:t>3. </a:t>
            </a:r>
            <a:r>
              <a:rPr lang="zh-CN" altLang="en-US" sz="1600">
                <a:sym typeface="+mn-ea"/>
              </a:rPr>
              <a:t>电子消费券发放</a:t>
            </a:r>
            <a:endParaRPr lang="zh-CN" altLang="en-US" sz="1600">
              <a:sym typeface="+mn-ea"/>
            </a:endParaRPr>
          </a:p>
          <a:p>
            <a:r>
              <a:rPr lang="zh-CN" altLang="en-US" sz="1600">
                <a:sym typeface="+mn-ea"/>
              </a:rPr>
              <a:t>对经审核符合补贴条件的老年人，通过</a:t>
            </a:r>
            <a:r>
              <a:rPr lang="en-US" altLang="zh-CN" sz="1600">
                <a:sym typeface="+mn-ea"/>
              </a:rPr>
              <a:t>“</a:t>
            </a:r>
            <a:r>
              <a:rPr lang="zh-CN" altLang="en-US" sz="1600">
                <a:sym typeface="+mn-ea"/>
              </a:rPr>
              <a:t>民政通</a:t>
            </a:r>
            <a:r>
              <a:rPr lang="en-US" altLang="zh-CN" sz="1600">
                <a:sym typeface="+mn-ea"/>
              </a:rPr>
              <a:t>”</a:t>
            </a:r>
            <a:r>
              <a:rPr lang="zh-CN" altLang="en-US" sz="1600">
                <a:sym typeface="+mn-ea"/>
              </a:rPr>
              <a:t>在</a:t>
            </a:r>
            <a:r>
              <a:rPr lang="en-US" altLang="zh-CN" sz="1600">
                <a:sym typeface="+mn-ea"/>
              </a:rPr>
              <a:t>5</a:t>
            </a:r>
            <a:r>
              <a:rPr lang="zh-CN" altLang="en-US" sz="1600">
                <a:sym typeface="+mn-ea"/>
              </a:rPr>
              <a:t>个工作日内向其个人账户发放首月电子消费券。</a:t>
            </a:r>
            <a:endParaRPr lang="zh-CN" altLang="en-US" sz="1600">
              <a:sym typeface="+mn-ea"/>
            </a:endParaRPr>
          </a:p>
          <a:p>
            <a:r>
              <a:rPr lang="zh-CN" altLang="en-US" sz="1600">
                <a:sym typeface="+mn-ea"/>
              </a:rPr>
              <a:t>电子消费券有效期为</a:t>
            </a:r>
            <a:r>
              <a:rPr lang="en-US" altLang="zh-CN" sz="1600">
                <a:sym typeface="+mn-ea"/>
              </a:rPr>
              <a:t>1</a:t>
            </a:r>
            <a:r>
              <a:rPr lang="zh-CN" altLang="en-US" sz="1600">
                <a:sym typeface="+mn-ea"/>
              </a:rPr>
              <a:t>个月，当月获得、当月使用，次月失效。</a:t>
            </a:r>
            <a:endParaRPr lang="zh-CN" altLang="en-US" sz="1600">
              <a:sym typeface="+mn-ea"/>
            </a:endParaRPr>
          </a:p>
          <a:p>
            <a:endParaRPr lang="en-US" altLang="zh-CN" sz="1600">
              <a:sym typeface="+mn-ea"/>
            </a:endParaRPr>
          </a:p>
          <a:p>
            <a:r>
              <a:rPr lang="en-US" altLang="zh-CN" sz="1600">
                <a:sym typeface="+mn-ea"/>
              </a:rPr>
              <a:t>4. </a:t>
            </a:r>
            <a:r>
              <a:rPr lang="zh-CN" altLang="en-US" sz="1600">
                <a:sym typeface="+mn-ea"/>
              </a:rPr>
              <a:t>电子消费券核销</a:t>
            </a:r>
            <a:endParaRPr lang="zh-CN" altLang="en-US" sz="1600">
              <a:sym typeface="+mn-ea"/>
            </a:endParaRPr>
          </a:p>
          <a:p>
            <a:r>
              <a:rPr lang="zh-CN" altLang="en-US" sz="1600">
                <a:sym typeface="+mn-ea"/>
              </a:rPr>
              <a:t>中度以上失能老年人进行养老服务消费时，可通过电子消费券按比例抵扣相应金额。</a:t>
            </a:r>
            <a:endParaRPr lang="zh-CN" altLang="en-US" sz="1600">
              <a:sym typeface="+mn-ea"/>
            </a:endParaRPr>
          </a:p>
          <a:p>
            <a:endParaRPr lang="en-US" altLang="zh-CN" sz="1600">
              <a:sym typeface="+mn-ea"/>
            </a:endParaRPr>
          </a:p>
          <a:p>
            <a:r>
              <a:rPr lang="en-US" altLang="zh-CN" sz="1600">
                <a:sym typeface="+mn-ea"/>
              </a:rPr>
              <a:t>5. </a:t>
            </a:r>
            <a:r>
              <a:rPr lang="zh-CN" altLang="en-US" sz="1600">
                <a:sym typeface="+mn-ea"/>
              </a:rPr>
              <a:t>资金结算</a:t>
            </a:r>
            <a:endParaRPr lang="zh-CN" altLang="en-US" sz="1600">
              <a:sym typeface="+mn-ea"/>
            </a:endParaRPr>
          </a:p>
          <a:p>
            <a:r>
              <a:rPr lang="zh-CN" altLang="en-US" sz="1600">
                <a:sym typeface="+mn-ea"/>
              </a:rPr>
              <a:t>县级民政部门原则上应于次月</a:t>
            </a:r>
            <a:r>
              <a:rPr lang="en-US" altLang="zh-CN" sz="1600">
                <a:sym typeface="+mn-ea"/>
              </a:rPr>
              <a:t>10</a:t>
            </a:r>
            <a:r>
              <a:rPr lang="zh-CN" altLang="en-US" sz="1600">
                <a:sym typeface="+mn-ea"/>
              </a:rPr>
              <a:t>个工作日内对上个月经办的养老服务消费核销情况进行审核，并将审核结果提交县级财政部门复审；</a:t>
            </a:r>
            <a:r>
              <a:rPr lang="zh-CN" altLang="en-US" sz="1600">
                <a:sym typeface="+mn-ea"/>
              </a:rPr>
              <a:t>县级财政部门应于</a:t>
            </a:r>
            <a:r>
              <a:rPr lang="en-US" altLang="zh-CN" sz="1600">
                <a:sym typeface="+mn-ea"/>
              </a:rPr>
              <a:t>5</a:t>
            </a:r>
            <a:r>
              <a:rPr lang="zh-CN" altLang="en-US" sz="1600">
                <a:sym typeface="+mn-ea"/>
              </a:rPr>
              <a:t>个工作日内完成复审，并将复审结果反馈县级财政部门；县级</a:t>
            </a:r>
            <a:r>
              <a:rPr lang="zh-CN" altLang="en-US" sz="1600">
                <a:sym typeface="+mn-ea"/>
              </a:rPr>
              <a:t>财政部门收到复审结果后，应于</a:t>
            </a:r>
            <a:r>
              <a:rPr lang="en-US" altLang="zh-CN" sz="1600">
                <a:sym typeface="+mn-ea"/>
              </a:rPr>
              <a:t>3</a:t>
            </a:r>
            <a:r>
              <a:rPr lang="zh-CN" altLang="en-US" sz="1600">
                <a:sym typeface="+mn-ea"/>
              </a:rPr>
              <a:t>个工作日内向养老机构、社区养老服务机构结算经核定的上个月已消费的抵扣费用。</a:t>
            </a:r>
            <a:endParaRPr lang="zh-CN" altLang="en-US" sz="1600">
              <a:sym typeface="+mn-ea"/>
            </a:endParaRPr>
          </a:p>
        </p:txBody>
      </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664210" y="521335"/>
            <a:ext cx="9408795"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r>
              <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四、</a:t>
            </a:r>
            <a:r>
              <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机构要求</a:t>
            </a:r>
            <a:endParaRPr lang="zh-CN" altLang="en-US" sz="28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8" name="文本框 7"/>
          <p:cNvSpPr txBox="1"/>
          <p:nvPr/>
        </p:nvSpPr>
        <p:spPr>
          <a:xfrm>
            <a:off x="664210" y="1527810"/>
            <a:ext cx="10962640" cy="4246245"/>
          </a:xfrm>
          <a:prstGeom prst="rect">
            <a:avLst/>
          </a:prstGeom>
          <a:noFill/>
        </p:spPr>
        <p:txBody>
          <a:bodyPr wrap="square" rtlCol="0">
            <a:spAutoFit/>
          </a:bodyPr>
          <a:p>
            <a:r>
              <a:rPr lang="en-US" altLang="zh-CN">
                <a:sym typeface="+mn-ea"/>
              </a:rPr>
              <a:t>1. </a:t>
            </a:r>
            <a:r>
              <a:rPr lang="zh-CN" altLang="en-US">
                <a:sym typeface="+mn-ea"/>
              </a:rPr>
              <a:t>养老机构</a:t>
            </a:r>
            <a:endParaRPr lang="zh-CN" altLang="en-US">
              <a:sym typeface="+mn-ea"/>
            </a:endParaRPr>
          </a:p>
          <a:p>
            <a:r>
              <a:rPr lang="en-US" altLang="zh-CN">
                <a:sym typeface="+mn-ea"/>
              </a:rPr>
              <a:t>• </a:t>
            </a:r>
            <a:r>
              <a:rPr lang="zh-CN" altLang="en-US">
                <a:sym typeface="+mn-ea"/>
              </a:rPr>
              <a:t>应依法办理登记并在民政部门备案，且具有收住中度以上失能老年人的服务能力。</a:t>
            </a:r>
            <a:endParaRPr lang="zh-CN" altLang="en-US">
              <a:sym typeface="+mn-ea"/>
            </a:endParaRPr>
          </a:p>
          <a:p>
            <a:r>
              <a:rPr lang="en-US" altLang="zh-CN">
                <a:sym typeface="+mn-ea"/>
              </a:rPr>
              <a:t>• </a:t>
            </a:r>
            <a:r>
              <a:rPr lang="zh-CN" altLang="en-US">
                <a:sym typeface="+mn-ea"/>
              </a:rPr>
              <a:t>承诺严格执行相关法律法规及《养老机构服务安全基本规范》（</a:t>
            </a:r>
            <a:r>
              <a:rPr lang="en-US" altLang="zh-CN">
                <a:sym typeface="+mn-ea"/>
              </a:rPr>
              <a:t>GB 38600-2019</a:t>
            </a:r>
            <a:r>
              <a:rPr lang="zh-CN" altLang="en-US">
                <a:sym typeface="+mn-ea"/>
              </a:rPr>
              <a:t>）等强制性标准要求。</a:t>
            </a:r>
            <a:endParaRPr lang="zh-CN" altLang="en-US">
              <a:sym typeface="+mn-ea"/>
            </a:endParaRPr>
          </a:p>
          <a:p>
            <a:endParaRPr lang="en-US" altLang="zh-CN">
              <a:sym typeface="+mn-ea"/>
            </a:endParaRPr>
          </a:p>
          <a:p>
            <a:r>
              <a:rPr lang="en-US" altLang="zh-CN">
                <a:sym typeface="+mn-ea"/>
              </a:rPr>
              <a:t>2. </a:t>
            </a:r>
            <a:r>
              <a:rPr lang="zh-CN" altLang="en-US">
                <a:sym typeface="+mn-ea"/>
              </a:rPr>
              <a:t>社区养老服务机构</a:t>
            </a:r>
            <a:endParaRPr lang="zh-CN" altLang="en-US">
              <a:sym typeface="+mn-ea"/>
            </a:endParaRPr>
          </a:p>
          <a:p>
            <a:r>
              <a:rPr lang="en-US" altLang="zh-CN">
                <a:sym typeface="+mn-ea"/>
              </a:rPr>
              <a:t>• </a:t>
            </a:r>
            <a:r>
              <a:rPr lang="zh-CN" altLang="en-US">
                <a:sym typeface="+mn-ea"/>
              </a:rPr>
              <a:t>应依法办理登记，经营范围或业务范围应包括养老服务。</a:t>
            </a:r>
            <a:endParaRPr lang="zh-CN" altLang="en-US">
              <a:sym typeface="+mn-ea"/>
            </a:endParaRPr>
          </a:p>
          <a:p>
            <a:r>
              <a:rPr lang="en-US" altLang="zh-CN">
                <a:sym typeface="+mn-ea"/>
              </a:rPr>
              <a:t>• </a:t>
            </a:r>
            <a:r>
              <a:rPr lang="zh-CN" altLang="en-US">
                <a:sym typeface="+mn-ea"/>
              </a:rPr>
              <a:t>且具有为中度以上失能老年人提供相应服务的能力。</a:t>
            </a:r>
            <a:endParaRPr lang="zh-CN" altLang="en-US">
              <a:sym typeface="+mn-ea"/>
            </a:endParaRPr>
          </a:p>
          <a:p>
            <a:endParaRPr lang="en-US" altLang="zh-CN">
              <a:sym typeface="+mn-ea"/>
            </a:endParaRPr>
          </a:p>
          <a:p>
            <a:r>
              <a:rPr lang="en-US" altLang="zh-CN">
                <a:sym typeface="+mn-ea"/>
              </a:rPr>
              <a:t>3. </a:t>
            </a:r>
            <a:r>
              <a:rPr lang="zh-CN" altLang="en-US">
                <a:sym typeface="+mn-ea"/>
              </a:rPr>
              <a:t>第三方专业评估机构</a:t>
            </a:r>
            <a:endParaRPr lang="zh-CN" altLang="en-US">
              <a:sym typeface="+mn-ea"/>
            </a:endParaRPr>
          </a:p>
          <a:p>
            <a:r>
              <a:rPr lang="en-US" altLang="zh-CN">
                <a:sym typeface="+mn-ea"/>
              </a:rPr>
              <a:t>• </a:t>
            </a:r>
            <a:r>
              <a:rPr lang="zh-CN" altLang="en-US">
                <a:sym typeface="+mn-ea"/>
              </a:rPr>
              <a:t>应符合《老年人能力评估》关于评估主体的有关要求。</a:t>
            </a:r>
            <a:endParaRPr lang="zh-CN" altLang="en-US">
              <a:sym typeface="+mn-ea"/>
            </a:endParaRPr>
          </a:p>
          <a:p>
            <a:r>
              <a:rPr lang="en-US" altLang="zh-CN">
                <a:sym typeface="+mn-ea"/>
              </a:rPr>
              <a:t>• </a:t>
            </a:r>
            <a:r>
              <a:rPr lang="zh-CN" altLang="en-US">
                <a:sym typeface="+mn-ea"/>
              </a:rPr>
              <a:t>且不能参与本补贴项目的养老服务。</a:t>
            </a:r>
            <a:endParaRPr lang="zh-CN" altLang="en-US">
              <a:sym typeface="+mn-ea"/>
            </a:endParaRPr>
          </a:p>
          <a:p>
            <a:endParaRPr lang="en-US" altLang="zh-CN">
              <a:sym typeface="+mn-ea"/>
            </a:endParaRPr>
          </a:p>
          <a:p>
            <a:r>
              <a:rPr lang="en-US" altLang="zh-CN">
                <a:sym typeface="+mn-ea"/>
              </a:rPr>
              <a:t>4. </a:t>
            </a:r>
            <a:r>
              <a:rPr lang="zh-CN" altLang="en-US">
                <a:sym typeface="+mn-ea"/>
              </a:rPr>
              <a:t>禁止情形</a:t>
            </a:r>
            <a:endParaRPr lang="zh-CN" altLang="en-US">
              <a:sym typeface="+mn-ea"/>
            </a:endParaRPr>
          </a:p>
          <a:p>
            <a:r>
              <a:rPr lang="zh-CN" altLang="en-US">
                <a:sym typeface="+mn-ea"/>
              </a:rPr>
              <a:t>被纳入失信联合惩戒对象名单的养老机构、社区养老服务机构、第三方专业评估机构不得纳入电子消费券适用机构范围。</a:t>
            </a:r>
            <a:endParaRPr lang="zh-CN" altLang="en-US">
              <a:sym typeface="+mn-ea"/>
            </a:endParaRPr>
          </a:p>
        </p:txBody>
      </p:sp>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1012825" y="521335"/>
            <a:ext cx="7244715"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五、</a:t>
            </a:r>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信息管理</a:t>
            </a:r>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8" name="文本框 7"/>
          <p:cNvSpPr txBox="1"/>
          <p:nvPr/>
        </p:nvSpPr>
        <p:spPr>
          <a:xfrm>
            <a:off x="1012825" y="1864995"/>
            <a:ext cx="10137140" cy="3692525"/>
          </a:xfrm>
          <a:prstGeom prst="rect">
            <a:avLst/>
          </a:prstGeom>
          <a:noFill/>
        </p:spPr>
        <p:txBody>
          <a:bodyPr wrap="square" rtlCol="0">
            <a:spAutoFit/>
          </a:bodyPr>
          <a:p>
            <a:r>
              <a:rPr lang="en-US" altLang="zh-CN">
                <a:sym typeface="+mn-ea"/>
              </a:rPr>
              <a:t>1. </a:t>
            </a:r>
            <a:r>
              <a:rPr lang="zh-CN" altLang="en-US">
                <a:sym typeface="+mn-ea"/>
              </a:rPr>
              <a:t>平台管理</a:t>
            </a:r>
            <a:endParaRPr lang="zh-CN" altLang="en-US">
              <a:sym typeface="+mn-ea"/>
            </a:endParaRPr>
          </a:p>
          <a:p>
            <a:endParaRPr lang="en-US" altLang="zh-CN">
              <a:sym typeface="+mn-ea"/>
            </a:endParaRPr>
          </a:p>
          <a:p>
            <a:r>
              <a:rPr lang="en-US" altLang="zh-CN">
                <a:sym typeface="+mn-ea"/>
              </a:rPr>
              <a:t>•</a:t>
            </a:r>
            <a:r>
              <a:rPr lang="zh-CN" altLang="en-US">
                <a:sym typeface="+mn-ea"/>
              </a:rPr>
              <a:t>各地要做好本地区已有信息管理系统与</a:t>
            </a:r>
            <a:r>
              <a:rPr lang="en-US" altLang="zh-CN">
                <a:sym typeface="+mn-ea"/>
              </a:rPr>
              <a:t>“</a:t>
            </a:r>
            <a:r>
              <a:rPr lang="zh-CN" altLang="en-US">
                <a:sym typeface="+mn-ea"/>
              </a:rPr>
              <a:t>民政通</a:t>
            </a:r>
            <a:r>
              <a:rPr lang="en-US" altLang="zh-CN">
                <a:sym typeface="+mn-ea"/>
              </a:rPr>
              <a:t>”</a:t>
            </a:r>
            <a:r>
              <a:rPr lang="zh-CN" altLang="en-US">
                <a:sym typeface="+mn-ea"/>
              </a:rPr>
              <a:t>对接使用，通过</a:t>
            </a:r>
            <a:r>
              <a:rPr lang="en-US" altLang="zh-CN">
                <a:sym typeface="+mn-ea"/>
              </a:rPr>
              <a:t>“</a:t>
            </a:r>
            <a:r>
              <a:rPr lang="zh-CN" altLang="en-US">
                <a:sym typeface="+mn-ea"/>
              </a:rPr>
              <a:t>民政通</a:t>
            </a:r>
            <a:r>
              <a:rPr lang="en-US" altLang="zh-CN">
                <a:sym typeface="+mn-ea"/>
              </a:rPr>
              <a:t>”</a:t>
            </a:r>
            <a:r>
              <a:rPr lang="zh-CN" altLang="en-US">
                <a:sym typeface="+mn-ea"/>
              </a:rPr>
              <a:t>进行项目审核结算、监督管理等。</a:t>
            </a:r>
            <a:endParaRPr lang="zh-CN" altLang="en-US">
              <a:sym typeface="+mn-ea"/>
            </a:endParaRPr>
          </a:p>
          <a:p>
            <a:r>
              <a:rPr lang="en-US" altLang="zh-CN">
                <a:sym typeface="+mn-ea"/>
              </a:rPr>
              <a:t>•</a:t>
            </a:r>
            <a:r>
              <a:rPr lang="zh-CN" altLang="en-US">
                <a:sym typeface="+mn-ea"/>
              </a:rPr>
              <a:t>养老机构、社区养老服务机构、第三方专业评估机构使用</a:t>
            </a:r>
            <a:r>
              <a:rPr lang="en-US" altLang="zh-CN">
                <a:sym typeface="+mn-ea"/>
              </a:rPr>
              <a:t>“</a:t>
            </a:r>
            <a:r>
              <a:rPr lang="zh-CN" altLang="en-US">
                <a:sym typeface="+mn-ea"/>
              </a:rPr>
              <a:t>民政通</a:t>
            </a:r>
            <a:r>
              <a:rPr lang="en-US" altLang="zh-CN">
                <a:sym typeface="+mn-ea"/>
              </a:rPr>
              <a:t>”</a:t>
            </a:r>
            <a:r>
              <a:rPr lang="zh-CN" altLang="en-US">
                <a:sym typeface="+mn-ea"/>
              </a:rPr>
              <a:t>进行服务记录、消费核销、结算申请等。</a:t>
            </a:r>
            <a:endParaRPr lang="zh-CN" altLang="en-US">
              <a:sym typeface="+mn-ea"/>
            </a:endParaRPr>
          </a:p>
          <a:p>
            <a:r>
              <a:rPr lang="en-US" altLang="zh-CN">
                <a:sym typeface="+mn-ea"/>
              </a:rPr>
              <a:t>•</a:t>
            </a:r>
            <a:r>
              <a:rPr lang="zh-CN" altLang="en-US">
                <a:sym typeface="+mn-ea"/>
              </a:rPr>
              <a:t>中度以上失能老年人通过</a:t>
            </a:r>
            <a:r>
              <a:rPr lang="en-US" altLang="zh-CN">
                <a:sym typeface="+mn-ea"/>
              </a:rPr>
              <a:t>“</a:t>
            </a:r>
            <a:r>
              <a:rPr lang="zh-CN" altLang="en-US">
                <a:sym typeface="+mn-ea"/>
              </a:rPr>
              <a:t>民政通</a:t>
            </a:r>
            <a:r>
              <a:rPr lang="en-US" altLang="zh-CN">
                <a:sym typeface="+mn-ea"/>
              </a:rPr>
              <a:t>”</a:t>
            </a:r>
            <a:r>
              <a:rPr lang="zh-CN" altLang="en-US">
                <a:sym typeface="+mn-ea"/>
              </a:rPr>
              <a:t>进行电子消费券领取、服务下单等。</a:t>
            </a:r>
            <a:endParaRPr lang="zh-CN" altLang="en-US">
              <a:sym typeface="+mn-ea"/>
            </a:endParaRPr>
          </a:p>
          <a:p>
            <a:endParaRPr lang="en-US" altLang="zh-CN">
              <a:sym typeface="+mn-ea"/>
            </a:endParaRPr>
          </a:p>
          <a:p>
            <a:r>
              <a:rPr lang="en-US" altLang="zh-CN">
                <a:sym typeface="+mn-ea"/>
              </a:rPr>
              <a:t>2. </a:t>
            </a:r>
            <a:r>
              <a:rPr lang="zh-CN" altLang="en-US">
                <a:sym typeface="+mn-ea"/>
              </a:rPr>
              <a:t>信息监测</a:t>
            </a:r>
            <a:endParaRPr lang="zh-CN" altLang="en-US">
              <a:sym typeface="+mn-ea"/>
            </a:endParaRPr>
          </a:p>
          <a:p>
            <a:endParaRPr lang="en-US" altLang="zh-CN">
              <a:sym typeface="+mn-ea"/>
            </a:endParaRPr>
          </a:p>
          <a:p>
            <a:r>
              <a:rPr lang="zh-CN" altLang="en-US">
                <a:sym typeface="+mn-ea"/>
              </a:rPr>
              <a:t>各地民政部门要做好项目相关信息的采集、处理和使用等工作，落实信息安全责任，动态监测项目信息变化，定期开展相关数据汇总分析，为做好项目绩效评价、及时调整优化实施方案提供必要支持。</a:t>
            </a:r>
            <a:endParaRPr lang="zh-CN" altLang="en-US">
              <a:sym typeface="+mn-ea"/>
            </a:endParaRPr>
          </a:p>
        </p:txBody>
      </p:sp>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1012825" y="521335"/>
            <a:ext cx="7244715"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六、</a:t>
            </a:r>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监督管理</a:t>
            </a:r>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8" name="文本框 7"/>
          <p:cNvSpPr txBox="1"/>
          <p:nvPr/>
        </p:nvSpPr>
        <p:spPr>
          <a:xfrm>
            <a:off x="556895" y="1866265"/>
            <a:ext cx="10984230" cy="4030980"/>
          </a:xfrm>
          <a:prstGeom prst="rect">
            <a:avLst/>
          </a:prstGeom>
          <a:noFill/>
        </p:spPr>
        <p:txBody>
          <a:bodyPr wrap="square" rtlCol="0">
            <a:spAutoFit/>
          </a:bodyPr>
          <a:p>
            <a:r>
              <a:rPr lang="en-US" altLang="zh-CN" sz="1600">
                <a:sym typeface="+mn-ea"/>
              </a:rPr>
              <a:t>1. </a:t>
            </a:r>
            <a:r>
              <a:rPr lang="zh-CN" altLang="en-US" sz="1600">
                <a:sym typeface="+mn-ea"/>
              </a:rPr>
              <a:t>资金监管</a:t>
            </a:r>
            <a:endParaRPr lang="zh-CN" altLang="en-US" sz="1600">
              <a:sym typeface="+mn-ea"/>
            </a:endParaRPr>
          </a:p>
          <a:p>
            <a:endParaRPr lang="en-US" altLang="zh-CN" sz="1600">
              <a:sym typeface="+mn-ea"/>
            </a:endParaRPr>
          </a:p>
          <a:p>
            <a:r>
              <a:rPr lang="zh-CN" altLang="en-US" sz="1600">
                <a:sym typeface="+mn-ea"/>
              </a:rPr>
              <a:t>各地要结合本地实际细化风险防范措施，严守资金使用红线底线。</a:t>
            </a:r>
            <a:endParaRPr lang="zh-CN" altLang="en-US" sz="1600">
              <a:sym typeface="+mn-ea"/>
            </a:endParaRPr>
          </a:p>
          <a:p>
            <a:r>
              <a:rPr lang="zh-CN" altLang="en-US" sz="1600">
                <a:sym typeface="+mn-ea"/>
              </a:rPr>
              <a:t>一旦发现经营主体或失能老年人不符合有关资料要求，或存在片区套取补贴资金行为，要立即收回补贴资金，并按规定严肃追究相关人员责任，对涉嫌犯罪的要依法移送司法机关。</a:t>
            </a:r>
            <a:endParaRPr lang="zh-CN" altLang="en-US" sz="1600">
              <a:sym typeface="+mn-ea"/>
            </a:endParaRPr>
          </a:p>
          <a:p>
            <a:endParaRPr lang="en-US" altLang="zh-CN" sz="1600">
              <a:sym typeface="+mn-ea"/>
            </a:endParaRPr>
          </a:p>
          <a:p>
            <a:r>
              <a:rPr lang="en-US" altLang="zh-CN" sz="1600">
                <a:sym typeface="+mn-ea"/>
              </a:rPr>
              <a:t>2. </a:t>
            </a:r>
            <a:r>
              <a:rPr lang="zh-CN" altLang="en-US" sz="1600">
                <a:sym typeface="+mn-ea"/>
              </a:rPr>
              <a:t>评估监管</a:t>
            </a:r>
            <a:endParaRPr lang="zh-CN" altLang="en-US" sz="1600">
              <a:sym typeface="+mn-ea"/>
            </a:endParaRPr>
          </a:p>
          <a:p>
            <a:endParaRPr lang="en-US" altLang="zh-CN" sz="1600">
              <a:sym typeface="+mn-ea"/>
            </a:endParaRPr>
          </a:p>
          <a:p>
            <a:r>
              <a:rPr lang="zh-CN" altLang="en-US" sz="1600">
                <a:sym typeface="+mn-ea"/>
              </a:rPr>
              <a:t>各地民政部门要组织开展老年人能力评估工作，坚持自愿申请原则，合理确定评估时间，提升评估质量和效率。</a:t>
            </a:r>
            <a:endParaRPr lang="zh-CN" altLang="en-US" sz="1600">
              <a:sym typeface="+mn-ea"/>
            </a:endParaRPr>
          </a:p>
          <a:p>
            <a:r>
              <a:rPr lang="zh-CN" altLang="en-US" sz="1600">
                <a:sym typeface="+mn-ea"/>
              </a:rPr>
              <a:t>对评估为不规范的机构，予以纠正并视情况与其解除委托关系，依法追究责任。</a:t>
            </a:r>
            <a:endParaRPr lang="zh-CN" altLang="en-US" sz="1600">
              <a:sym typeface="+mn-ea"/>
            </a:endParaRPr>
          </a:p>
          <a:p>
            <a:endParaRPr lang="en-US" altLang="zh-CN" sz="1600">
              <a:sym typeface="+mn-ea"/>
            </a:endParaRPr>
          </a:p>
          <a:p>
            <a:r>
              <a:rPr lang="en-US" altLang="zh-CN" sz="1600">
                <a:sym typeface="+mn-ea"/>
              </a:rPr>
              <a:t>3. </a:t>
            </a:r>
            <a:r>
              <a:rPr lang="zh-CN" altLang="en-US" sz="1600">
                <a:sym typeface="+mn-ea"/>
              </a:rPr>
              <a:t>服务监管</a:t>
            </a:r>
            <a:endParaRPr lang="zh-CN" altLang="en-US" sz="1600">
              <a:sym typeface="+mn-ea"/>
            </a:endParaRPr>
          </a:p>
          <a:p>
            <a:endParaRPr lang="en-US" altLang="zh-CN" sz="1600">
              <a:sym typeface="+mn-ea"/>
            </a:endParaRPr>
          </a:p>
          <a:p>
            <a:r>
              <a:rPr lang="zh-CN" altLang="en-US" sz="1600">
                <a:sym typeface="+mn-ea"/>
              </a:rPr>
              <a:t>各地民政部门应通过线上线下核查等方式，加强对养老服务质量的抽查检查，防范出现虚假服务、以次充好等行为。</a:t>
            </a:r>
            <a:endParaRPr lang="zh-CN" altLang="en-US" sz="1600">
              <a:sym typeface="+mn-ea"/>
            </a:endParaRPr>
          </a:p>
          <a:p>
            <a:r>
              <a:rPr lang="zh-CN" altLang="en-US" sz="1600">
                <a:sym typeface="+mn-ea"/>
              </a:rPr>
              <a:t>要组织养老机构、社区养老服务机构签订诚信承诺书，对发现存在</a:t>
            </a:r>
            <a:r>
              <a:rPr lang="en-US" altLang="zh-CN" sz="1600">
                <a:sym typeface="+mn-ea"/>
              </a:rPr>
              <a:t>“</a:t>
            </a:r>
            <a:r>
              <a:rPr lang="zh-CN" altLang="en-US" sz="1600">
                <a:sym typeface="+mn-ea"/>
              </a:rPr>
              <a:t>先涨价后抵扣</a:t>
            </a:r>
            <a:r>
              <a:rPr lang="en-US" altLang="zh-CN" sz="1600">
                <a:sym typeface="+mn-ea"/>
              </a:rPr>
              <a:t>”</a:t>
            </a:r>
            <a:r>
              <a:rPr lang="zh-CN" altLang="en-US" sz="1600">
                <a:sym typeface="+mn-ea"/>
              </a:rPr>
              <a:t>等行为的，要及时取消其项目资格，并追缴资金，对涉嫌犯罪的要依法移送司法机关。</a:t>
            </a:r>
            <a:endParaRPr lang="zh-CN" altLang="en-US" sz="1600">
              <a:sym typeface="+mn-ea"/>
            </a:endParaRPr>
          </a:p>
        </p:txBody>
      </p:sp>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1012825" y="521335"/>
            <a:ext cx="7244715"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七、</a:t>
            </a:r>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工作要求</a:t>
            </a:r>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8" name="文本框 7"/>
          <p:cNvSpPr txBox="1"/>
          <p:nvPr/>
        </p:nvSpPr>
        <p:spPr>
          <a:xfrm>
            <a:off x="486410" y="1674495"/>
            <a:ext cx="10984230" cy="4453890"/>
          </a:xfrm>
          <a:prstGeom prst="rect">
            <a:avLst/>
          </a:prstGeom>
          <a:noFill/>
        </p:spPr>
        <p:txBody>
          <a:bodyPr wrap="square" rtlCol="0">
            <a:noAutofit/>
          </a:bodyPr>
          <a:p>
            <a:r>
              <a:rPr lang="zh-CN" altLang="en-US" sz="1600">
                <a:sym typeface="+mn-ea"/>
              </a:rPr>
              <a:t>（一）加强组织领导</a:t>
            </a:r>
            <a:endParaRPr lang="zh-CN" altLang="en-US" sz="1600">
              <a:sym typeface="+mn-ea"/>
            </a:endParaRPr>
          </a:p>
          <a:p>
            <a:endParaRPr lang="en-US" altLang="zh-CN" sz="1600">
              <a:sym typeface="+mn-ea"/>
            </a:endParaRPr>
          </a:p>
          <a:p>
            <a:r>
              <a:rPr lang="en-US" altLang="zh-CN" sz="1600">
                <a:sym typeface="+mn-ea"/>
              </a:rPr>
              <a:t>• </a:t>
            </a:r>
            <a:r>
              <a:rPr lang="zh-CN" altLang="en-US" sz="1600">
                <a:sym typeface="+mn-ea"/>
              </a:rPr>
              <a:t>各地民政部门作为本地区项目组织实施的责任主体，安排专门力量，明确职责分工，加强人员培训，确保项目稳妥、顺利推进。</a:t>
            </a:r>
            <a:endParaRPr lang="zh-CN" altLang="en-US" sz="1600">
              <a:sym typeface="+mn-ea"/>
            </a:endParaRPr>
          </a:p>
          <a:p>
            <a:r>
              <a:rPr lang="en-US" altLang="zh-CN" sz="1600">
                <a:sym typeface="+mn-ea"/>
              </a:rPr>
              <a:t>• </a:t>
            </a:r>
            <a:r>
              <a:rPr lang="zh-CN" altLang="en-US" sz="1600">
                <a:sym typeface="+mn-ea"/>
              </a:rPr>
              <a:t>各地财政部门要配合民政部门加强对项目实施全过程和资金使用全流程的监管，确保财政资金安全、高效使用。</a:t>
            </a:r>
            <a:endParaRPr lang="zh-CN" altLang="en-US" sz="1600">
              <a:sym typeface="+mn-ea"/>
            </a:endParaRPr>
          </a:p>
          <a:p>
            <a:endParaRPr lang="en-US" altLang="zh-CN" sz="1600">
              <a:sym typeface="+mn-ea"/>
            </a:endParaRPr>
          </a:p>
          <a:p>
            <a:r>
              <a:rPr lang="zh-CN" altLang="en-US" sz="1600">
                <a:sym typeface="+mn-ea"/>
              </a:rPr>
              <a:t>（二）强化过程管理</a:t>
            </a:r>
            <a:endParaRPr lang="zh-CN" altLang="en-US" sz="1600">
              <a:sym typeface="+mn-ea"/>
            </a:endParaRPr>
          </a:p>
          <a:p>
            <a:endParaRPr lang="en-US" altLang="zh-CN" sz="1600">
              <a:sym typeface="+mn-ea"/>
            </a:endParaRPr>
          </a:p>
          <a:p>
            <a:r>
              <a:rPr lang="en-US" altLang="zh-CN" sz="1600">
                <a:sym typeface="+mn-ea"/>
              </a:rPr>
              <a:t>• </a:t>
            </a:r>
            <a:r>
              <a:rPr lang="zh-CN" altLang="en-US" sz="1600">
                <a:sym typeface="+mn-ea"/>
              </a:rPr>
              <a:t>各地民政、财政部门要对项目实施效果、资金使用情况等开展自评自查，并按季度及时上报项目实施情况。</a:t>
            </a:r>
            <a:endParaRPr lang="zh-CN" altLang="en-US" sz="1600">
              <a:sym typeface="+mn-ea"/>
            </a:endParaRPr>
          </a:p>
          <a:p>
            <a:r>
              <a:rPr lang="en-US" altLang="zh-CN" sz="1600">
                <a:sym typeface="+mn-ea"/>
              </a:rPr>
              <a:t>• </a:t>
            </a:r>
            <a:r>
              <a:rPr lang="zh-CN" altLang="en-US" sz="1600">
                <a:sym typeface="+mn-ea"/>
              </a:rPr>
              <a:t>不得限制老年人养老服务消费的付款方式和支付凭证类型，不得以参加项目为由要求养老机构、社区养老服务机构采购新的支付设备。</a:t>
            </a:r>
            <a:endParaRPr lang="zh-CN" altLang="en-US" sz="1600">
              <a:sym typeface="+mn-ea"/>
            </a:endParaRPr>
          </a:p>
          <a:p>
            <a:endParaRPr lang="en-US" altLang="zh-CN" sz="1600">
              <a:sym typeface="+mn-ea"/>
            </a:endParaRPr>
          </a:p>
          <a:p>
            <a:r>
              <a:rPr lang="zh-CN" altLang="en-US" sz="1600">
                <a:sym typeface="+mn-ea"/>
              </a:rPr>
              <a:t>（三）加强宣传引导</a:t>
            </a:r>
            <a:endParaRPr lang="zh-CN" altLang="en-US" sz="1600">
              <a:sym typeface="+mn-ea"/>
            </a:endParaRPr>
          </a:p>
          <a:p>
            <a:endParaRPr lang="en-US" altLang="zh-CN" sz="1600">
              <a:sym typeface="+mn-ea"/>
            </a:endParaRPr>
          </a:p>
          <a:p>
            <a:r>
              <a:rPr lang="en-US" altLang="zh-CN" sz="1600">
                <a:sym typeface="+mn-ea"/>
              </a:rPr>
              <a:t>• </a:t>
            </a:r>
            <a:r>
              <a:rPr lang="zh-CN" altLang="en-US" sz="1600">
                <a:sym typeface="+mn-ea"/>
              </a:rPr>
              <a:t>各地民政部门要因地制宜开展项目培训与宣传，充分利用</a:t>
            </a:r>
            <a:r>
              <a:rPr lang="en-US" altLang="zh-CN" sz="1600">
                <a:sym typeface="+mn-ea"/>
              </a:rPr>
              <a:t>“</a:t>
            </a:r>
            <a:r>
              <a:rPr lang="zh-CN" altLang="en-US" sz="1600">
                <a:sym typeface="+mn-ea"/>
              </a:rPr>
              <a:t>养老服务消费季</a:t>
            </a:r>
            <a:r>
              <a:rPr lang="en-US" altLang="zh-CN" sz="1600">
                <a:sym typeface="+mn-ea"/>
              </a:rPr>
              <a:t>”</a:t>
            </a:r>
            <a:r>
              <a:rPr lang="zh-CN" altLang="en-US" sz="1600">
                <a:sym typeface="+mn-ea"/>
              </a:rPr>
              <a:t>等活动，深入社区、养老服务机构一线宣传。</a:t>
            </a:r>
            <a:endParaRPr lang="zh-CN" altLang="en-US" sz="1600">
              <a:sym typeface="+mn-ea"/>
            </a:endParaRPr>
          </a:p>
          <a:p>
            <a:r>
              <a:rPr lang="en-US" altLang="zh-CN" sz="1600">
                <a:sym typeface="+mn-ea"/>
              </a:rPr>
              <a:t>• </a:t>
            </a:r>
            <a:r>
              <a:rPr lang="zh-CN" altLang="en-US" sz="1600">
                <a:sym typeface="+mn-ea"/>
              </a:rPr>
              <a:t>积极发挥养老服务领域社会组织作用，扩大项目影响力，推动补贴措施家喻户晓，营造良好社会氛围。</a:t>
            </a:r>
            <a:endParaRPr lang="zh-CN" altLang="en-US" sz="1600">
              <a:sym typeface="+mn-ea"/>
            </a:endParaRPr>
          </a:p>
        </p:txBody>
      </p:sp>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grpSp>
        <p:nvGrpSpPr>
          <p:cNvPr id="8" name="组合 7"/>
          <p:cNvGrpSpPr/>
          <p:nvPr/>
        </p:nvGrpSpPr>
        <p:grpSpPr>
          <a:xfrm>
            <a:off x="0" y="0"/>
            <a:ext cx="12192000" cy="6858000"/>
            <a:chOff x="0" y="0"/>
            <a:chExt cx="19200" cy="10800"/>
          </a:xfrm>
        </p:grpSpPr>
        <p:sp>
          <p:nvSpPr>
            <p:cNvPr id="6" name="矩形 5"/>
            <p:cNvSpPr/>
            <p:nvPr/>
          </p:nvSpPr>
          <p:spPr>
            <a:xfrm>
              <a:off x="353" y="441"/>
              <a:ext cx="18425" cy="9921"/>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4" name="平行四边形 213"/>
            <p:cNvSpPr/>
            <p:nvPr/>
          </p:nvSpPr>
          <p:spPr>
            <a:xfrm>
              <a:off x="0" y="0"/>
              <a:ext cx="19200" cy="108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grpSp>
      <p:sp>
        <p:nvSpPr>
          <p:cNvPr id="43" name="文本占位符 22"/>
          <p:cNvSpPr>
            <a:spLocks noGrp="1"/>
          </p:cNvSpPr>
          <p:nvPr/>
        </p:nvSpPr>
        <p:spPr>
          <a:xfrm>
            <a:off x="1054735" y="660400"/>
            <a:ext cx="9526905" cy="5531485"/>
          </a:xfrm>
          <a:prstGeom prst="rect">
            <a:avLst/>
          </a:prstGeom>
          <a:effectLst/>
        </p:spPr>
        <p:txBody>
          <a:bodyPr vert="horz" lIns="101600" tIns="38100" rIns="76200" bIns="38100" rtlCol="0" anchor="t" anchorCtr="0">
            <a:noAutofit/>
          </a:bodyPr>
          <a:lstStyle>
            <a:lvl1pPr marL="0" indent="0" algn="l" eaLnBrk="1" fontAlgn="auto" latinLnBrk="0" hangingPunct="1">
              <a:lnSpc>
                <a:spcPct val="140000"/>
              </a:lnSpc>
              <a:spcAft>
                <a:spcPts val="0"/>
              </a:spcAft>
              <a:buNone/>
              <a:defRPr sz="12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lnSpc>
                <a:spcPct val="180000"/>
              </a:lnSpc>
              <a:spcBef>
                <a:spcPts val="0"/>
              </a:spcBef>
            </a:pPr>
            <a:r>
              <a:rPr lang="en-US" altLang="zh-CN" sz="2800" spc="0">
                <a:latin typeface="+mn-lt"/>
                <a:ea typeface="+mn-ea"/>
                <a:cs typeface="+mn-cs"/>
                <a:sym typeface="+mn-ea"/>
              </a:rPr>
              <a:t>    </a:t>
            </a:r>
            <a:endParaRPr lang="en-US" altLang="zh-CN" sz="2800" spc="0">
              <a:latin typeface="+mn-lt"/>
              <a:ea typeface="+mn-ea"/>
              <a:cs typeface="+mn-cs"/>
              <a:sym typeface="+mn-ea"/>
            </a:endParaRPr>
          </a:p>
          <a:p>
            <a:pPr lvl="0" algn="l" fontAlgn="auto">
              <a:lnSpc>
                <a:spcPct val="180000"/>
              </a:lnSpc>
              <a:spcBef>
                <a:spcPts val="0"/>
              </a:spcBef>
            </a:pPr>
            <a:r>
              <a:rPr lang="en-US" altLang="zh-CN" sz="2800" spc="0">
                <a:latin typeface="+mn-lt"/>
                <a:ea typeface="+mn-ea"/>
                <a:cs typeface="+mn-cs"/>
                <a:sym typeface="+mn-ea"/>
              </a:rPr>
              <a:t>    </a:t>
            </a:r>
            <a:r>
              <a:rPr lang="zh-CN" altLang="en-US" sz="2800" spc="0">
                <a:latin typeface="+mn-lt"/>
                <a:ea typeface="+mn-ea"/>
                <a:cs typeface="+mn-cs"/>
                <a:sym typeface="+mn-ea"/>
              </a:rPr>
              <a:t>目前，《关于全面启动实施向中度以上失能老年人发放养老服务消费补贴项目的通知》已经下发，若有疑问，可拨打宁乡市横市镇人民政府电话0731-</a:t>
            </a:r>
            <a:r>
              <a:rPr lang="en-US" altLang="zh-CN" sz="2800" spc="0">
                <a:latin typeface="+mn-lt"/>
                <a:ea typeface="+mn-ea"/>
                <a:cs typeface="+mn-cs"/>
                <a:sym typeface="+mn-ea"/>
              </a:rPr>
              <a:t>87234257</a:t>
            </a:r>
            <a:r>
              <a:rPr lang="zh-CN" altLang="en-US" sz="2800" spc="0">
                <a:latin typeface="+mn-lt"/>
                <a:ea typeface="+mn-ea"/>
                <a:cs typeface="+mn-cs"/>
                <a:sym typeface="+mn-ea"/>
              </a:rPr>
              <a:t>咨询了解详情。</a:t>
            </a:r>
            <a:endParaRPr lang="zh-CN" altLang="en-US" sz="2800" strike="noStrike" spc="0" noProof="1">
              <a:latin typeface="+mn-lt"/>
              <a:ea typeface="+mn-ea"/>
              <a:cs typeface="+mn-cs"/>
            </a:endParaRPr>
          </a:p>
          <a:p>
            <a:pPr lvl="0" algn="r">
              <a:lnSpc>
                <a:spcPct val="180000"/>
              </a:lnSpc>
              <a:spcBef>
                <a:spcPts val="0"/>
              </a:spcBef>
            </a:pPr>
            <a:r>
              <a:rPr lang="zh-CN" altLang="en-US" sz="2800" spc="0">
                <a:latin typeface="+mn-lt"/>
                <a:ea typeface="+mn-ea"/>
                <a:cs typeface="+mn-cs"/>
                <a:sym typeface="+mn-ea"/>
              </a:rPr>
              <a:t>宁乡市横市镇人民政府</a:t>
            </a:r>
            <a:endParaRPr lang="zh-CN" altLang="en-US" sz="2800" strike="noStrike" spc="0" noProof="1">
              <a:latin typeface="+mn-lt"/>
              <a:ea typeface="+mn-ea"/>
              <a:cs typeface="+mn-cs"/>
            </a:endParaRPr>
          </a:p>
          <a:p>
            <a:pPr lvl="0" algn="r">
              <a:lnSpc>
                <a:spcPct val="120000"/>
              </a:lnSpc>
              <a:spcBef>
                <a:spcPts val="0"/>
              </a:spcBef>
            </a:pPr>
            <a:r>
              <a:rPr lang="zh-CN" altLang="en-US" sz="2800" spc="0">
                <a:latin typeface="+mn-lt"/>
                <a:ea typeface="+mn-ea"/>
                <a:cs typeface="+mn-cs"/>
                <a:sym typeface="+mn-ea"/>
              </a:rPr>
              <a:t>202</a:t>
            </a:r>
            <a:r>
              <a:rPr lang="en-US" altLang="zh-CN" sz="2800" spc="0">
                <a:latin typeface="+mn-lt"/>
                <a:ea typeface="+mn-ea"/>
                <a:cs typeface="+mn-cs"/>
                <a:sym typeface="+mn-ea"/>
              </a:rPr>
              <a:t>5</a:t>
            </a:r>
            <a:r>
              <a:rPr lang="zh-CN" altLang="en-US" sz="2800" spc="0">
                <a:latin typeface="+mn-lt"/>
                <a:ea typeface="+mn-ea"/>
                <a:cs typeface="+mn-cs"/>
                <a:sym typeface="+mn-ea"/>
              </a:rPr>
              <a:t>年</a:t>
            </a:r>
            <a:r>
              <a:rPr lang="en-US" altLang="zh-CN" sz="2800" spc="0">
                <a:latin typeface="+mn-lt"/>
                <a:ea typeface="+mn-ea"/>
                <a:cs typeface="+mn-cs"/>
                <a:sym typeface="+mn-ea"/>
              </a:rPr>
              <a:t>1</a:t>
            </a:r>
            <a:r>
              <a:rPr lang="zh-CN" altLang="en-US" sz="2800" spc="0">
                <a:latin typeface="+mn-lt"/>
                <a:ea typeface="+mn-ea"/>
                <a:cs typeface="+mn-cs"/>
                <a:sym typeface="+mn-ea"/>
              </a:rPr>
              <a:t>月</a:t>
            </a:r>
            <a:r>
              <a:rPr lang="en-US" altLang="zh-CN" sz="2800" spc="0">
                <a:latin typeface="+mn-lt"/>
                <a:ea typeface="+mn-ea"/>
                <a:cs typeface="+mn-cs"/>
                <a:sym typeface="+mn-ea"/>
              </a:rPr>
              <a:t>28</a:t>
            </a:r>
            <a:r>
              <a:rPr lang="zh-CN" altLang="en-US" sz="2800" spc="0">
                <a:latin typeface="+mn-lt"/>
                <a:ea typeface="+mn-ea"/>
                <a:cs typeface="+mn-cs"/>
                <a:sym typeface="+mn-ea"/>
              </a:rPr>
              <a:t>日</a:t>
            </a:r>
            <a:endParaRPr lang="zh-CN" altLang="en-US" sz="2800" strike="noStrike" noProof="1">
              <a:latin typeface="汉仪中黑简" panose="02010600000101010101" charset="-122"/>
              <a:ea typeface="汉仪中黑简" panose="02010600000101010101" charset="-122"/>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汉仪中黑简"/>
        <a:ea typeface="汉仪中黑简"/>
        <a:cs typeface=""/>
      </a:majorFont>
      <a:minorFont>
        <a:latin typeface="汉仪中黑简"/>
        <a:ea typeface="汉仪中黑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中黑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中黑简"/>
        <a:ea typeface=""/>
        <a:cs typeface=""/>
        <a:font script="Jpan" typeface="ＭＳ Ｐゴシック"/>
        <a:font script="Hang" typeface="맑은 고딕"/>
        <a:font script="Hans" typeface="汉仪中黑简"/>
        <a:font script="Hant" typeface="新細明體"/>
        <a:font script="Arab" typeface="汉仪中黑简"/>
        <a:font script="Hebr" typeface="汉仪中黑简"/>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汉仪中黑简"/>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中黑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中黑简"/>
        <a:ea typeface=""/>
        <a:cs typeface=""/>
        <a:font script="Jpan" typeface="ＭＳ Ｐゴシック"/>
        <a:font script="Hang" typeface="맑은 고딕"/>
        <a:font script="Hans" typeface="汉仪中黑简"/>
        <a:font script="Hant" typeface="新細明體"/>
        <a:font script="Arab" typeface="汉仪中黑简"/>
        <a:font script="Hebr" typeface="汉仪中黑简"/>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汉仪中黑简"/>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2702</Words>
  <Application>WPS 演示</Application>
  <PresentationFormat>宽屏</PresentationFormat>
  <Paragraphs>156</Paragraphs>
  <Slides>11</Slides>
  <Notes>4</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11</vt:i4>
      </vt:variant>
    </vt:vector>
  </HeadingPairs>
  <TitlesOfParts>
    <vt:vector size="28" baseType="lpstr">
      <vt:lpstr>Arial</vt:lpstr>
      <vt:lpstr>宋体</vt:lpstr>
      <vt:lpstr>Wingdings</vt:lpstr>
      <vt:lpstr>汉仪中黑简</vt:lpstr>
      <vt:lpstr>Wingdings</vt:lpstr>
      <vt:lpstr>方正小标宋简体</vt:lpstr>
      <vt:lpstr>阿里巴巴普惠体 R</vt:lpstr>
      <vt:lpstr>思源黑体 Normal</vt:lpstr>
      <vt:lpstr>黑体</vt:lpstr>
      <vt:lpstr>微软雅黑</vt:lpstr>
      <vt:lpstr>Arial Unicode MS</vt:lpstr>
      <vt:lpstr>思源黑体 Normal</vt:lpstr>
      <vt:lpstr>阿里巴巴普惠体 R</vt:lpstr>
      <vt:lpstr>Segoe Print</vt:lpstr>
      <vt:lpstr>阿里巴巴和七个小矮人</vt:lpstr>
      <vt:lpstr>方正大黑体_GBK</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小山田心子</cp:lastModifiedBy>
  <cp:revision>190</cp:revision>
  <dcterms:created xsi:type="dcterms:W3CDTF">2019-06-19T02:08:00Z</dcterms:created>
  <dcterms:modified xsi:type="dcterms:W3CDTF">2026-01-28T08:16:32Z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2052-12.1.0.24034</vt:lpwstr>
  </property>
  <property fmtid="{D5CDD505-2E9C-101B-9397-08002B2CF9AE}" pid="3" name="ICV">
    <vt:lpwstr>B0D6477DC51F42D89BD10ACDE4B0F951_13</vt:lpwstr>
  </property>
  <property fmtid="{D5CDD505-2E9C-101B-9397-08002B2CF9AE}" pid="4" name="KSOTemplateUUID">
    <vt:lpwstr>v1.0_mb_xsq5/FLnsuy9PvawwFhdjQ==</vt:lpwstr>
  </property>
</Properties>
</file>