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409" r:id="rId3"/>
    <p:sldId id="446" r:id="rId4"/>
    <p:sldId id="456" r:id="rId5"/>
    <p:sldId id="457" r:id="rId6"/>
    <p:sldId id="465" r:id="rId7"/>
    <p:sldId id="470" r:id="rId8"/>
    <p:sldId id="469" r:id="rId9"/>
    <p:sldId id="471" r:id="rId10"/>
    <p:sldId id="475" r:id="rId11"/>
    <p:sldId id="474" r:id="rId12"/>
    <p:sldId id="473" r:id="rId13"/>
    <p:sldId id="478" r:id="rId14"/>
    <p:sldId id="477" r:id="rId15"/>
  </p:sldIdLst>
  <p:sldSz cx="12192000" cy="6858000"/>
  <p:notesSz cx="6858000" cy="9144000"/>
  <p:embeddedFontLst>
    <p:embeddedFont>
      <p:font typeface="汉仪中黑简" panose="02010600000101010101" charset="-122"/>
      <p:regular r:id="rId21"/>
    </p:embeddedFont>
    <p:embeddedFont>
      <p:font typeface="方正小标宋简体" panose="03000509000000000000" charset="-122"/>
      <p:regular r:id="rId2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F84E1"/>
    <a:srgbClr val="6BA0E7"/>
    <a:srgbClr val="88B0EC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7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汉仪中黑简" panose="02010600000101010101" charset="-122"/>
              <a:ea typeface="汉仪中黑简" panose="02010600000101010101" charset="-122"/>
              <a:cs typeface="汉仪中黑简" panose="02010600000101010101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ea typeface="汉仪中黑简" panose="02010600000101010101" charset="-122"/>
              </a:rPr>
            </a:fld>
            <a:endParaRPr lang="zh-CN" altLang="en-US">
              <a:ea typeface="汉仪中黑简" panose="02010600000101010101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汉仪中黑简" panose="02010600000101010101" charset="-122"/>
              <a:ea typeface="汉仪中黑简" panose="02010600000101010101" charset="-122"/>
              <a:cs typeface="汉仪中黑简" panose="0201060000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ea typeface="汉仪中黑简" panose="02010600000101010101" charset="-122"/>
              </a:rPr>
            </a:fld>
            <a:endParaRPr lang="zh-CN" altLang="en-US">
              <a:ea typeface="汉仪中黑简" panose="0201060000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汉仪中黑简" panose="02010600000101010101" charset="-122"/>
        <a:ea typeface="汉仪中黑简" panose="02010600000101010101" charset="-122"/>
        <a:cs typeface="汉仪中黑简" panose="02010600000101010101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汉仪中黑简" panose="02010600000101010101" charset="-122"/>
        <a:ea typeface="汉仪中黑简" panose="02010600000101010101" charset="-122"/>
        <a:cs typeface="汉仪中黑简" panose="02010600000101010101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汉仪中黑简" panose="02010600000101010101" charset="-122"/>
        <a:ea typeface="汉仪中黑简" panose="02010600000101010101" charset="-122"/>
        <a:cs typeface="汉仪中黑简" panose="02010600000101010101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汉仪中黑简" panose="02010600000101010101" charset="-122"/>
        <a:ea typeface="汉仪中黑简" panose="02010600000101010101" charset="-122"/>
        <a:cs typeface="汉仪中黑简" panose="02010600000101010101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汉仪中黑简" panose="02010600000101010101" charset="-122"/>
        <a:ea typeface="汉仪中黑简" panose="02010600000101010101" charset="-122"/>
        <a:cs typeface="汉仪中黑简" panose="02010600000101010101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汉仪中黑简" panose="02010600000101010101" charset="-122"/>
          <a:ea typeface="汉仪中黑简" panose="02010600000101010101" charset="-122"/>
          <a:cs typeface="汉仪中黑简" panose="02010600000101010101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中黑简" panose="02010600000101010101" charset="-122"/>
          <a:ea typeface="汉仪中黑简" panose="02010600000101010101" charset="-122"/>
          <a:cs typeface="汉仪中黑简" panose="02010600000101010101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中黑简" panose="02010600000101010101" charset="-122"/>
          <a:ea typeface="汉仪中黑简" panose="02010600000101010101" charset="-122"/>
          <a:cs typeface="汉仪中黑简" panose="02010600000101010101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中黑简" panose="02010600000101010101" charset="-122"/>
          <a:ea typeface="汉仪中黑简" panose="02010600000101010101" charset="-122"/>
          <a:cs typeface="汉仪中黑简" panose="02010600000101010101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中黑简" panose="02010600000101010101" charset="-122"/>
          <a:ea typeface="汉仪中黑简" panose="02010600000101010101" charset="-122"/>
          <a:cs typeface="汉仪中黑简" panose="02010600000101010101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中黑简" panose="02010600000101010101" charset="-122"/>
          <a:ea typeface="汉仪中黑简" panose="02010600000101010101" charset="-122"/>
          <a:cs typeface="汉仪中黑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8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9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0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2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3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4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5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矩形 213"/>
          <p:cNvSpPr/>
          <p:nvPr/>
        </p:nvSpPr>
        <p:spPr>
          <a:xfrm>
            <a:off x="-634" y="0"/>
            <a:ext cx="12191999" cy="6858000"/>
          </a:xfrm>
          <a:prstGeom prst="rect">
            <a:avLst/>
          </a:prstGeom>
          <a:blipFill dpi="0" rotWithShape="1">
            <a:blip r:embed="rId1">
              <a:alphaModFix amt="28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 rot="21120000">
            <a:off x="340936" y="3047995"/>
            <a:ext cx="4310380" cy="392213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6788" h="6177">
                <a:moveTo>
                  <a:pt x="0" y="5552"/>
                </a:moveTo>
                <a:lnTo>
                  <a:pt x="3278" y="6012"/>
                </a:lnTo>
                <a:lnTo>
                  <a:pt x="0" y="5552"/>
                </a:lnTo>
                <a:close/>
                <a:moveTo>
                  <a:pt x="6746" y="0"/>
                </a:moveTo>
                <a:lnTo>
                  <a:pt x="6755" y="89"/>
                </a:lnTo>
                <a:cubicBezTo>
                  <a:pt x="6777" y="329"/>
                  <a:pt x="6788" y="572"/>
                  <a:pt x="6788" y="818"/>
                </a:cubicBezTo>
                <a:cubicBezTo>
                  <a:pt x="6788" y="3034"/>
                  <a:pt x="5874" y="4988"/>
                  <a:pt x="4483" y="6147"/>
                </a:cubicBezTo>
                <a:lnTo>
                  <a:pt x="4447" y="6177"/>
                </a:lnTo>
                <a:lnTo>
                  <a:pt x="3546" y="6050"/>
                </a:lnTo>
                <a:lnTo>
                  <a:pt x="3571" y="6036"/>
                </a:lnTo>
                <a:cubicBezTo>
                  <a:pt x="5146" y="5094"/>
                  <a:pt x="6355" y="3264"/>
                  <a:pt x="6669" y="1035"/>
                </a:cubicBezTo>
                <a:cubicBezTo>
                  <a:pt x="6718" y="686"/>
                  <a:pt x="6743" y="341"/>
                  <a:pt x="6746" y="2"/>
                </a:cubicBezTo>
                <a:lnTo>
                  <a:pt x="6746" y="0"/>
                </a:lnTo>
                <a:close/>
              </a:path>
            </a:pathLst>
          </a:cu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0" y="0"/>
            <a:ext cx="4310380" cy="68586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6788" h="10801">
                <a:moveTo>
                  <a:pt x="0" y="0"/>
                </a:moveTo>
                <a:lnTo>
                  <a:pt x="4397" y="0"/>
                </a:lnTo>
                <a:lnTo>
                  <a:pt x="4416" y="15"/>
                </a:lnTo>
                <a:cubicBezTo>
                  <a:pt x="5845" y="1167"/>
                  <a:pt x="6788" y="3148"/>
                  <a:pt x="6788" y="5400"/>
                </a:cubicBezTo>
                <a:cubicBezTo>
                  <a:pt x="6788" y="7651"/>
                  <a:pt x="5845" y="9632"/>
                  <a:pt x="4416" y="10784"/>
                </a:cubicBezTo>
                <a:lnTo>
                  <a:pt x="4394" y="10801"/>
                </a:lnTo>
                <a:lnTo>
                  <a:pt x="0" y="10801"/>
                </a:lnTo>
                <a:lnTo>
                  <a:pt x="0" y="0"/>
                </a:lnTo>
                <a:close/>
              </a:path>
            </a:pathLst>
          </a:cu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46" name="任意多边形: 形状 45"/>
          <p:cNvSpPr/>
          <p:nvPr/>
        </p:nvSpPr>
        <p:spPr>
          <a:xfrm rot="5400000">
            <a:off x="-2711450" y="2712720"/>
            <a:ext cx="6857365" cy="1434465"/>
          </a:xfrm>
          <a:custGeom>
            <a:avLst/>
            <a:gdLst>
              <a:gd name="connsiteX0" fmla="*/ 1079 w 26784"/>
              <a:gd name="connsiteY0" fmla="*/ 987 h 4786"/>
              <a:gd name="connsiteX1" fmla="*/ 7064 w 26784"/>
              <a:gd name="connsiteY1" fmla="*/ 5 h 4786"/>
              <a:gd name="connsiteX2" fmla="*/ 13490 w 26784"/>
              <a:gd name="connsiteY2" fmla="*/ 1512 h 4786"/>
              <a:gd name="connsiteX3" fmla="*/ 18964 w 26784"/>
              <a:gd name="connsiteY3" fmla="*/ 755 h 4786"/>
              <a:gd name="connsiteX4" fmla="*/ 25307 w 26784"/>
              <a:gd name="connsiteY4" fmla="*/ 1558 h 4786"/>
              <a:gd name="connsiteX5" fmla="*/ 26679 w 26784"/>
              <a:gd name="connsiteY5" fmla="*/ 2929 h 4786"/>
              <a:gd name="connsiteX6" fmla="*/ 23250 w 26784"/>
              <a:gd name="connsiteY6" fmla="*/ 4644 h 4786"/>
              <a:gd name="connsiteX7" fmla="*/ 16301 w 26784"/>
              <a:gd name="connsiteY7" fmla="*/ 4598 h 4786"/>
              <a:gd name="connsiteX8" fmla="*/ 4599 w 26784"/>
              <a:gd name="connsiteY8" fmla="*/ 3867 h 4786"/>
              <a:gd name="connsiteX9" fmla="*/ 347 w 26784"/>
              <a:gd name="connsiteY9" fmla="*/ 987 h 4786"/>
              <a:gd name="connsiteX10" fmla="*/ 1079 w 26784"/>
              <a:gd name="connsiteY10" fmla="*/ 987 h 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99" h="2111">
                <a:moveTo>
                  <a:pt x="2229" y="0"/>
                </a:moveTo>
                <a:cubicBezTo>
                  <a:pt x="2328" y="0"/>
                  <a:pt x="2427" y="1"/>
                  <a:pt x="2524" y="5"/>
                </a:cubicBezTo>
                <a:cubicBezTo>
                  <a:pt x="4593" y="93"/>
                  <a:pt x="6984" y="1489"/>
                  <a:pt x="8950" y="1512"/>
                </a:cubicBezTo>
                <a:cubicBezTo>
                  <a:pt x="10916" y="1535"/>
                  <a:pt x="12455" y="748"/>
                  <a:pt x="14424" y="755"/>
                </a:cubicBezTo>
                <a:cubicBezTo>
                  <a:pt x="15778" y="761"/>
                  <a:pt x="17692" y="951"/>
                  <a:pt x="19152" y="1198"/>
                </a:cubicBezTo>
                <a:lnTo>
                  <a:pt x="19199" y="1206"/>
                </a:lnTo>
                <a:lnTo>
                  <a:pt x="19199" y="2111"/>
                </a:lnTo>
                <a:lnTo>
                  <a:pt x="0" y="2111"/>
                </a:lnTo>
                <a:lnTo>
                  <a:pt x="0" y="260"/>
                </a:lnTo>
                <a:lnTo>
                  <a:pt x="38" y="253"/>
                </a:lnTo>
                <a:cubicBezTo>
                  <a:pt x="776" y="110"/>
                  <a:pt x="1532" y="3"/>
                  <a:pt x="2229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alpha val="64000"/>
                </a:schemeClr>
              </a:gs>
              <a:gs pos="14000">
                <a:schemeClr val="bg1">
                  <a:alpha val="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47" name="任意多边形: 形状 46"/>
          <p:cNvSpPr/>
          <p:nvPr/>
        </p:nvSpPr>
        <p:spPr>
          <a:xfrm rot="5400000">
            <a:off x="-2624287" y="2623335"/>
            <a:ext cx="6858635" cy="1610060"/>
          </a:xfrm>
          <a:custGeom>
            <a:avLst/>
            <a:gdLst>
              <a:gd name="connsiteX0" fmla="*/ 19575 w 19684"/>
              <a:gd name="connsiteY0" fmla="*/ 0 h 1861"/>
              <a:gd name="connsiteX1" fmla="*/ 19665 w 19684"/>
              <a:gd name="connsiteY1" fmla="*/ 3 h 1861"/>
              <a:gd name="connsiteX2" fmla="*/ 19684 w 19684"/>
              <a:gd name="connsiteY2" fmla="*/ 4 h 1861"/>
              <a:gd name="connsiteX3" fmla="*/ 19684 w 19684"/>
              <a:gd name="connsiteY3" fmla="*/ 1861 h 1861"/>
              <a:gd name="connsiteX4" fmla="*/ 485 w 19684"/>
              <a:gd name="connsiteY4" fmla="*/ 1861 h 1861"/>
              <a:gd name="connsiteX5" fmla="*/ 485 w 19684"/>
              <a:gd name="connsiteY5" fmla="*/ 123 h 1861"/>
              <a:gd name="connsiteX6" fmla="*/ 0 w 19684"/>
              <a:gd name="connsiteY6" fmla="*/ 76 h 1861"/>
              <a:gd name="connsiteX7" fmla="*/ 577 w 19684"/>
              <a:gd name="connsiteY7" fmla="*/ 687 h 1861"/>
              <a:gd name="connsiteX8" fmla="*/ 4340 w 19684"/>
              <a:gd name="connsiteY8" fmla="*/ 1467 h 1861"/>
              <a:gd name="connsiteX9" fmla="*/ 10205 w 19684"/>
              <a:gd name="connsiteY9" fmla="*/ 528 h 1861"/>
              <a:gd name="connsiteX10" fmla="*/ 15816 w 19684"/>
              <a:gd name="connsiteY10" fmla="*/ 1338 h 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1" h="2536">
                <a:moveTo>
                  <a:pt x="1" y="126"/>
                </a:moveTo>
                <a:lnTo>
                  <a:pt x="2" y="126"/>
                </a:lnTo>
                <a:lnTo>
                  <a:pt x="2" y="549"/>
                </a:lnTo>
                <a:lnTo>
                  <a:pt x="1" y="548"/>
                </a:lnTo>
                <a:lnTo>
                  <a:pt x="1" y="126"/>
                </a:lnTo>
                <a:close/>
                <a:moveTo>
                  <a:pt x="10739" y="0"/>
                </a:moveTo>
                <a:cubicBezTo>
                  <a:pt x="10757" y="0"/>
                  <a:pt x="10774" y="1"/>
                  <a:pt x="10790" y="3"/>
                </a:cubicBezTo>
                <a:lnTo>
                  <a:pt x="10801" y="4"/>
                </a:lnTo>
                <a:lnTo>
                  <a:pt x="10801" y="1913"/>
                </a:lnTo>
                <a:lnTo>
                  <a:pt x="10799" y="1913"/>
                </a:lnTo>
                <a:lnTo>
                  <a:pt x="10799" y="2536"/>
                </a:lnTo>
                <a:lnTo>
                  <a:pt x="0" y="2536"/>
                </a:lnTo>
                <a:lnTo>
                  <a:pt x="0" y="1783"/>
                </a:lnTo>
                <a:lnTo>
                  <a:pt x="2" y="1783"/>
                </a:lnTo>
                <a:lnTo>
                  <a:pt x="2" y="549"/>
                </a:lnTo>
                <a:lnTo>
                  <a:pt x="15" y="569"/>
                </a:lnTo>
                <a:cubicBezTo>
                  <a:pt x="273" y="949"/>
                  <a:pt x="585" y="1223"/>
                  <a:pt x="1051" y="1317"/>
                </a:cubicBezTo>
                <a:cubicBezTo>
                  <a:pt x="2170" y="1508"/>
                  <a:pt x="3292" y="496"/>
                  <a:pt x="4380" y="519"/>
                </a:cubicBezTo>
                <a:cubicBezTo>
                  <a:pt x="5469" y="543"/>
                  <a:pt x="6507" y="1548"/>
                  <a:pt x="7583" y="1461"/>
                </a:cubicBezTo>
                <a:cubicBezTo>
                  <a:pt x="8625" y="1376"/>
                  <a:pt x="10027" y="-7"/>
                  <a:pt x="10739" y="0"/>
                </a:cubicBezTo>
                <a:close/>
              </a:path>
            </a:pathLst>
          </a:custGeom>
          <a:gradFill>
            <a:gsLst>
              <a:gs pos="60000">
                <a:schemeClr val="bg1">
                  <a:alpha val="13000"/>
                </a:schemeClr>
              </a:gs>
              <a:gs pos="23000">
                <a:schemeClr val="bg1">
                  <a:alpha val="0"/>
                </a:schemeClr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204460" y="1303655"/>
            <a:ext cx="5944870" cy="2251710"/>
          </a:xfrm>
          <a:prstGeom prst="rect">
            <a:avLst/>
          </a:prstGeom>
        </p:spPr>
        <p:txBody>
          <a:bodyPr wrap="square">
            <a:noAutofit/>
          </a:bodyPr>
          <a:p>
            <a:pPr algn="ctr"/>
            <a:r>
              <a:rPr lang="zh-CN" altLang="en-US" sz="4000" spc="120" dirty="0">
                <a:solidFill>
                  <a:srgbClr val="3F84E1"/>
                </a:solidFill>
                <a:uFillTx/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  <a:sym typeface="+mn-ea"/>
              </a:rPr>
              <a:t>中共宁乡市横市镇委员会《关于</a:t>
            </a:r>
            <a:r>
              <a:rPr lang="en-US" altLang="zh-CN" sz="4000" spc="120" dirty="0">
                <a:solidFill>
                  <a:srgbClr val="3F84E1"/>
                </a:solidFill>
                <a:uFillTx/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  <a:sym typeface="+mn-ea"/>
              </a:rPr>
              <a:t>2024</a:t>
            </a:r>
            <a:r>
              <a:rPr lang="zh-CN" altLang="en-US" sz="4000" spc="120" dirty="0">
                <a:solidFill>
                  <a:srgbClr val="3F84E1"/>
                </a:solidFill>
                <a:uFillTx/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  <a:sym typeface="+mn-ea"/>
              </a:rPr>
              <a:t>年度工作情况的报告</a:t>
            </a:r>
            <a:r>
              <a:rPr lang="zh-CN" altLang="en-US" sz="4000" spc="120" dirty="0">
                <a:solidFill>
                  <a:srgbClr val="3F84E1"/>
                </a:solidFill>
                <a:uFillTx/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  <a:sym typeface="+mn-ea"/>
              </a:rPr>
              <a:t>》</a:t>
            </a:r>
            <a:r>
              <a:rPr lang="zh-CN" altLang="en-US" sz="4000" spc="120" dirty="0">
                <a:solidFill>
                  <a:srgbClr val="3F84E1"/>
                </a:solidFill>
                <a:uFillTx/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  <a:sym typeface="+mn-ea"/>
              </a:rPr>
              <a:t>政策图解</a:t>
            </a:r>
            <a:endParaRPr lang="zh-CN" altLang="en-US" sz="4000" spc="120" dirty="0">
              <a:solidFill>
                <a:srgbClr val="3F84E1"/>
              </a:solidFill>
              <a:uFillTx/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  <a:sym typeface="+mn-ea"/>
            </a:endParaRPr>
          </a:p>
        </p:txBody>
      </p:sp>
      <p:sp>
        <p:nvSpPr>
          <p:cNvPr id="16" name="任意多边形 15"/>
          <p:cNvSpPr>
            <a:spLocks noChangeAspect="1"/>
          </p:cNvSpPr>
          <p:nvPr/>
        </p:nvSpPr>
        <p:spPr>
          <a:xfrm>
            <a:off x="11252835" y="5246370"/>
            <a:ext cx="939165" cy="161163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38" h="3838">
                <a:moveTo>
                  <a:pt x="2238" y="0"/>
                </a:moveTo>
                <a:lnTo>
                  <a:pt x="2238" y="3838"/>
                </a:lnTo>
                <a:lnTo>
                  <a:pt x="0" y="3838"/>
                </a:lnTo>
                <a:lnTo>
                  <a:pt x="22" y="3821"/>
                </a:lnTo>
                <a:cubicBezTo>
                  <a:pt x="1094" y="2957"/>
                  <a:pt x="1892" y="1627"/>
                  <a:pt x="2224" y="66"/>
                </a:cubicBezTo>
                <a:lnTo>
                  <a:pt x="2238" y="0"/>
                </a:lnTo>
                <a:close/>
              </a:path>
            </a:pathLst>
          </a:cu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028065" y="2168525"/>
            <a:ext cx="2520000" cy="2520000"/>
          </a:xfrm>
          <a:prstGeom prst="ellipse">
            <a:avLst/>
          </a:prstGeom>
          <a:noFill/>
          <a:ln w="15875">
            <a:gradFill>
              <a:gsLst>
                <a:gs pos="41000">
                  <a:schemeClr val="bg1">
                    <a:alpha val="0"/>
                  </a:schemeClr>
                </a:gs>
                <a:gs pos="92000">
                  <a:schemeClr val="bg1">
                    <a:alpha val="50000"/>
                  </a:schemeClr>
                </a:gs>
              </a:gsLst>
              <a:lin ang="19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8" name="图形 10"/>
          <p:cNvGrpSpPr/>
          <p:nvPr/>
        </p:nvGrpSpPr>
        <p:grpSpPr>
          <a:xfrm>
            <a:off x="1682115" y="2548255"/>
            <a:ext cx="1613535" cy="1613535"/>
            <a:chOff x="2757580" y="5639844"/>
            <a:chExt cx="720000" cy="720000"/>
          </a:xfrm>
          <a:solidFill>
            <a:schemeClr val="bg1">
              <a:lumMod val="95000"/>
            </a:schemeClr>
          </a:solidFill>
        </p:grpSpPr>
        <p:sp>
          <p:nvSpPr>
            <p:cNvPr id="109" name="任意多边形: 形状 108"/>
            <p:cNvSpPr/>
            <p:nvPr/>
          </p:nvSpPr>
          <p:spPr>
            <a:xfrm>
              <a:off x="2764307" y="5645905"/>
              <a:ext cx="557464" cy="707878"/>
            </a:xfrm>
            <a:custGeom>
              <a:avLst/>
              <a:gdLst>
                <a:gd name="connsiteX0" fmla="*/ 506530 w 557464"/>
                <a:gd name="connsiteY0" fmla="*/ 707878 h 707878"/>
                <a:gd name="connsiteX1" fmla="*/ 50324 w 557464"/>
                <a:gd name="connsiteY1" fmla="*/ 707878 h 707878"/>
                <a:gd name="connsiteX2" fmla="*/ 0 w 557464"/>
                <a:gd name="connsiteY2" fmla="*/ 657554 h 707878"/>
                <a:gd name="connsiteX3" fmla="*/ 0 w 557464"/>
                <a:gd name="connsiteY3" fmla="*/ 50324 h 707878"/>
                <a:gd name="connsiteX4" fmla="*/ 50324 w 557464"/>
                <a:gd name="connsiteY4" fmla="*/ 0 h 707878"/>
                <a:gd name="connsiteX5" fmla="*/ 506530 w 557464"/>
                <a:gd name="connsiteY5" fmla="*/ 0 h 707878"/>
                <a:gd name="connsiteX6" fmla="*/ 556863 w 557464"/>
                <a:gd name="connsiteY6" fmla="*/ 50324 h 707878"/>
                <a:gd name="connsiteX7" fmla="*/ 556863 w 557464"/>
                <a:gd name="connsiteY7" fmla="*/ 148574 h 707878"/>
                <a:gd name="connsiteX8" fmla="*/ 511829 w 557464"/>
                <a:gd name="connsiteY8" fmla="*/ 148574 h 707878"/>
                <a:gd name="connsiteX9" fmla="*/ 511829 w 557464"/>
                <a:gd name="connsiteY9" fmla="*/ 50324 h 707878"/>
                <a:gd name="connsiteX10" fmla="*/ 506573 w 557464"/>
                <a:gd name="connsiteY10" fmla="*/ 45068 h 707878"/>
                <a:gd name="connsiteX11" fmla="*/ 50324 w 557464"/>
                <a:gd name="connsiteY11" fmla="*/ 45068 h 707878"/>
                <a:gd name="connsiteX12" fmla="*/ 45068 w 557464"/>
                <a:gd name="connsiteY12" fmla="*/ 50324 h 707878"/>
                <a:gd name="connsiteX13" fmla="*/ 45068 w 557464"/>
                <a:gd name="connsiteY13" fmla="*/ 657554 h 707878"/>
                <a:gd name="connsiteX14" fmla="*/ 50316 w 557464"/>
                <a:gd name="connsiteY14" fmla="*/ 663408 h 707878"/>
                <a:gd name="connsiteX15" fmla="*/ 50930 w 557464"/>
                <a:gd name="connsiteY15" fmla="*/ 663408 h 707878"/>
                <a:gd name="connsiteX16" fmla="*/ 506530 w 557464"/>
                <a:gd name="connsiteY16" fmla="*/ 663408 h 707878"/>
                <a:gd name="connsiteX17" fmla="*/ 512392 w 557464"/>
                <a:gd name="connsiteY17" fmla="*/ 658169 h 707878"/>
                <a:gd name="connsiteX18" fmla="*/ 512392 w 557464"/>
                <a:gd name="connsiteY18" fmla="*/ 657554 h 707878"/>
                <a:gd name="connsiteX19" fmla="*/ 512392 w 557464"/>
                <a:gd name="connsiteY19" fmla="*/ 565158 h 707878"/>
                <a:gd name="connsiteX20" fmla="*/ 557460 w 557464"/>
                <a:gd name="connsiteY20" fmla="*/ 565158 h 707878"/>
                <a:gd name="connsiteX21" fmla="*/ 557460 w 557464"/>
                <a:gd name="connsiteY21" fmla="*/ 656350 h 707878"/>
                <a:gd name="connsiteX22" fmla="*/ 507152 w 557464"/>
                <a:gd name="connsiteY22" fmla="*/ 707878 h 707878"/>
                <a:gd name="connsiteX23" fmla="*/ 507136 w 557464"/>
                <a:gd name="connsiteY23" fmla="*/ 707878 h 707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57464" h="707878">
                  <a:moveTo>
                    <a:pt x="506530" y="707878"/>
                  </a:moveTo>
                  <a:lnTo>
                    <a:pt x="50324" y="707878"/>
                  </a:lnTo>
                  <a:cubicBezTo>
                    <a:pt x="22600" y="707709"/>
                    <a:pt x="165" y="685278"/>
                    <a:pt x="0" y="657554"/>
                  </a:cubicBezTo>
                  <a:lnTo>
                    <a:pt x="0" y="50324"/>
                  </a:lnTo>
                  <a:cubicBezTo>
                    <a:pt x="165" y="22600"/>
                    <a:pt x="22600" y="165"/>
                    <a:pt x="50324" y="0"/>
                  </a:cubicBezTo>
                  <a:lnTo>
                    <a:pt x="506530" y="0"/>
                  </a:lnTo>
                  <a:cubicBezTo>
                    <a:pt x="534256" y="165"/>
                    <a:pt x="556693" y="22598"/>
                    <a:pt x="556863" y="50324"/>
                  </a:cubicBezTo>
                  <a:lnTo>
                    <a:pt x="556863" y="148574"/>
                  </a:lnTo>
                  <a:lnTo>
                    <a:pt x="511829" y="148574"/>
                  </a:lnTo>
                  <a:lnTo>
                    <a:pt x="511829" y="50324"/>
                  </a:lnTo>
                  <a:cubicBezTo>
                    <a:pt x="511678" y="47486"/>
                    <a:pt x="509411" y="45219"/>
                    <a:pt x="506573" y="45068"/>
                  </a:cubicBezTo>
                  <a:lnTo>
                    <a:pt x="50324" y="45068"/>
                  </a:lnTo>
                  <a:cubicBezTo>
                    <a:pt x="47486" y="45219"/>
                    <a:pt x="45219" y="47486"/>
                    <a:pt x="45068" y="50324"/>
                  </a:cubicBezTo>
                  <a:lnTo>
                    <a:pt x="45068" y="657554"/>
                  </a:lnTo>
                  <a:cubicBezTo>
                    <a:pt x="44901" y="660620"/>
                    <a:pt x="47250" y="663240"/>
                    <a:pt x="50316" y="663408"/>
                  </a:cubicBezTo>
                  <a:cubicBezTo>
                    <a:pt x="50520" y="663419"/>
                    <a:pt x="50725" y="663419"/>
                    <a:pt x="50930" y="663408"/>
                  </a:cubicBezTo>
                  <a:lnTo>
                    <a:pt x="506530" y="663408"/>
                  </a:lnTo>
                  <a:cubicBezTo>
                    <a:pt x="509595" y="663579"/>
                    <a:pt x="512219" y="661233"/>
                    <a:pt x="512392" y="658169"/>
                  </a:cubicBezTo>
                  <a:cubicBezTo>
                    <a:pt x="512403" y="657964"/>
                    <a:pt x="512403" y="657759"/>
                    <a:pt x="512392" y="657554"/>
                  </a:cubicBezTo>
                  <a:lnTo>
                    <a:pt x="512392" y="565158"/>
                  </a:lnTo>
                  <a:lnTo>
                    <a:pt x="557460" y="565158"/>
                  </a:lnTo>
                  <a:lnTo>
                    <a:pt x="557460" y="656350"/>
                  </a:lnTo>
                  <a:cubicBezTo>
                    <a:pt x="557797" y="684472"/>
                    <a:pt x="535273" y="707541"/>
                    <a:pt x="507152" y="707878"/>
                  </a:cubicBezTo>
                  <a:cubicBezTo>
                    <a:pt x="507147" y="707878"/>
                    <a:pt x="507141" y="707878"/>
                    <a:pt x="507136" y="707878"/>
                  </a:cubicBezTo>
                  <a:close/>
                </a:path>
              </a:pathLst>
            </a:custGeom>
            <a:grpFill/>
            <a:ln w="698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10" name="任意多边形: 形状 109"/>
            <p:cNvSpPr/>
            <p:nvPr/>
          </p:nvSpPr>
          <p:spPr>
            <a:xfrm>
              <a:off x="2758246" y="5639844"/>
              <a:ext cx="569628" cy="720000"/>
            </a:xfrm>
            <a:custGeom>
              <a:avLst/>
              <a:gdLst>
                <a:gd name="connsiteX0" fmla="*/ 512591 w 569628"/>
                <a:gd name="connsiteY0" fmla="*/ 720000 h 720000"/>
                <a:gd name="connsiteX1" fmla="*/ 56385 w 569628"/>
                <a:gd name="connsiteY1" fmla="*/ 720000 h 720000"/>
                <a:gd name="connsiteX2" fmla="*/ 0 w 569628"/>
                <a:gd name="connsiteY2" fmla="*/ 663649 h 720000"/>
                <a:gd name="connsiteX3" fmla="*/ 0 w 569628"/>
                <a:gd name="connsiteY3" fmla="*/ 56385 h 720000"/>
                <a:gd name="connsiteX4" fmla="*/ 56350 w 569628"/>
                <a:gd name="connsiteY4" fmla="*/ 0 h 720000"/>
                <a:gd name="connsiteX5" fmla="*/ 512591 w 569628"/>
                <a:gd name="connsiteY5" fmla="*/ 0 h 720000"/>
                <a:gd name="connsiteX6" fmla="*/ 568985 w 569628"/>
                <a:gd name="connsiteY6" fmla="*/ 56350 h 720000"/>
                <a:gd name="connsiteX7" fmla="*/ 568985 w 569628"/>
                <a:gd name="connsiteY7" fmla="*/ 160696 h 720000"/>
                <a:gd name="connsiteX8" fmla="*/ 511829 w 569628"/>
                <a:gd name="connsiteY8" fmla="*/ 160696 h 720000"/>
                <a:gd name="connsiteX9" fmla="*/ 511829 w 569628"/>
                <a:gd name="connsiteY9" fmla="*/ 57190 h 720000"/>
                <a:gd name="connsiteX10" fmla="*/ 57190 w 569628"/>
                <a:gd name="connsiteY10" fmla="*/ 57190 h 720000"/>
                <a:gd name="connsiteX11" fmla="*/ 57190 w 569628"/>
                <a:gd name="connsiteY11" fmla="*/ 663407 h 720000"/>
                <a:gd name="connsiteX12" fmla="*/ 512435 w 569628"/>
                <a:gd name="connsiteY12" fmla="*/ 663407 h 720000"/>
                <a:gd name="connsiteX13" fmla="*/ 512435 w 569628"/>
                <a:gd name="connsiteY13" fmla="*/ 565158 h 720000"/>
                <a:gd name="connsiteX14" fmla="*/ 569625 w 569628"/>
                <a:gd name="connsiteY14" fmla="*/ 565158 h 720000"/>
                <a:gd name="connsiteX15" fmla="*/ 569625 w 569628"/>
                <a:gd name="connsiteY15" fmla="*/ 662411 h 720000"/>
                <a:gd name="connsiteX16" fmla="*/ 513344 w 569628"/>
                <a:gd name="connsiteY16" fmla="*/ 720000 h 720000"/>
                <a:gd name="connsiteX17" fmla="*/ 512591 w 569628"/>
                <a:gd name="connsiteY17" fmla="*/ 12122 h 720000"/>
                <a:gd name="connsiteX18" fmla="*/ 56385 w 569628"/>
                <a:gd name="connsiteY18" fmla="*/ 12122 h 720000"/>
                <a:gd name="connsiteX19" fmla="*/ 12122 w 569628"/>
                <a:gd name="connsiteY19" fmla="*/ 56420 h 720000"/>
                <a:gd name="connsiteX20" fmla="*/ 12122 w 569628"/>
                <a:gd name="connsiteY20" fmla="*/ 663615 h 720000"/>
                <a:gd name="connsiteX21" fmla="*/ 56428 w 569628"/>
                <a:gd name="connsiteY21" fmla="*/ 707878 h 720000"/>
                <a:gd name="connsiteX22" fmla="*/ 513232 w 569628"/>
                <a:gd name="connsiteY22" fmla="*/ 707878 h 720000"/>
                <a:gd name="connsiteX23" fmla="*/ 557495 w 569628"/>
                <a:gd name="connsiteY23" fmla="*/ 662481 h 720000"/>
                <a:gd name="connsiteX24" fmla="*/ 557495 w 569628"/>
                <a:gd name="connsiteY24" fmla="*/ 577280 h 720000"/>
                <a:gd name="connsiteX25" fmla="*/ 524557 w 569628"/>
                <a:gd name="connsiteY25" fmla="*/ 577280 h 720000"/>
                <a:gd name="connsiteX26" fmla="*/ 524557 w 569628"/>
                <a:gd name="connsiteY26" fmla="*/ 663477 h 720000"/>
                <a:gd name="connsiteX27" fmla="*/ 513387 w 569628"/>
                <a:gd name="connsiteY27" fmla="*/ 675529 h 720000"/>
                <a:gd name="connsiteX28" fmla="*/ 512496 w 569628"/>
                <a:gd name="connsiteY28" fmla="*/ 675529 h 720000"/>
                <a:gd name="connsiteX29" fmla="*/ 57147 w 569628"/>
                <a:gd name="connsiteY29" fmla="*/ 675529 h 720000"/>
                <a:gd name="connsiteX30" fmla="*/ 45086 w 569628"/>
                <a:gd name="connsiteY30" fmla="*/ 664368 h 720000"/>
                <a:gd name="connsiteX31" fmla="*/ 45085 w 569628"/>
                <a:gd name="connsiteY31" fmla="*/ 663477 h 720000"/>
                <a:gd name="connsiteX32" fmla="*/ 45085 w 569628"/>
                <a:gd name="connsiteY32" fmla="*/ 56065 h 720000"/>
                <a:gd name="connsiteX33" fmla="*/ 56082 w 569628"/>
                <a:gd name="connsiteY33" fmla="*/ 45068 h 720000"/>
                <a:gd name="connsiteX34" fmla="*/ 512955 w 569628"/>
                <a:gd name="connsiteY34" fmla="*/ 45068 h 720000"/>
                <a:gd name="connsiteX35" fmla="*/ 523951 w 569628"/>
                <a:gd name="connsiteY35" fmla="*/ 56065 h 720000"/>
                <a:gd name="connsiteX36" fmla="*/ 523951 w 569628"/>
                <a:gd name="connsiteY36" fmla="*/ 148574 h 720000"/>
                <a:gd name="connsiteX37" fmla="*/ 556897 w 569628"/>
                <a:gd name="connsiteY37" fmla="*/ 148574 h 720000"/>
                <a:gd name="connsiteX38" fmla="*/ 556897 w 569628"/>
                <a:gd name="connsiteY38" fmla="*/ 56385 h 720000"/>
                <a:gd name="connsiteX39" fmla="*/ 512591 w 569628"/>
                <a:gd name="connsiteY39" fmla="*/ 12122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69628" h="720000">
                  <a:moveTo>
                    <a:pt x="512591" y="720000"/>
                  </a:moveTo>
                  <a:lnTo>
                    <a:pt x="56385" y="720000"/>
                  </a:lnTo>
                  <a:cubicBezTo>
                    <a:pt x="25373" y="719726"/>
                    <a:pt x="296" y="694661"/>
                    <a:pt x="0" y="663649"/>
                  </a:cubicBezTo>
                  <a:lnTo>
                    <a:pt x="0" y="56385"/>
                  </a:lnTo>
                  <a:cubicBezTo>
                    <a:pt x="282" y="25375"/>
                    <a:pt x="25341" y="301"/>
                    <a:pt x="56350" y="0"/>
                  </a:cubicBezTo>
                  <a:lnTo>
                    <a:pt x="512591" y="0"/>
                  </a:lnTo>
                  <a:cubicBezTo>
                    <a:pt x="543604" y="277"/>
                    <a:pt x="568684" y="25338"/>
                    <a:pt x="568985" y="56350"/>
                  </a:cubicBezTo>
                  <a:lnTo>
                    <a:pt x="568985" y="160696"/>
                  </a:lnTo>
                  <a:lnTo>
                    <a:pt x="511829" y="160696"/>
                  </a:lnTo>
                  <a:lnTo>
                    <a:pt x="511829" y="57190"/>
                  </a:lnTo>
                  <a:lnTo>
                    <a:pt x="57190" y="57190"/>
                  </a:lnTo>
                  <a:lnTo>
                    <a:pt x="57190" y="663407"/>
                  </a:lnTo>
                  <a:lnTo>
                    <a:pt x="512435" y="663407"/>
                  </a:lnTo>
                  <a:lnTo>
                    <a:pt x="512435" y="565158"/>
                  </a:lnTo>
                  <a:lnTo>
                    <a:pt x="569625" y="565158"/>
                  </a:lnTo>
                  <a:lnTo>
                    <a:pt x="569625" y="662411"/>
                  </a:lnTo>
                  <a:cubicBezTo>
                    <a:pt x="569957" y="693844"/>
                    <a:pt x="544776" y="719613"/>
                    <a:pt x="513344" y="720000"/>
                  </a:cubicBezTo>
                  <a:close/>
                  <a:moveTo>
                    <a:pt x="512591" y="12122"/>
                  </a:moveTo>
                  <a:lnTo>
                    <a:pt x="56385" y="12122"/>
                  </a:lnTo>
                  <a:cubicBezTo>
                    <a:pt x="32030" y="12371"/>
                    <a:pt x="12352" y="32064"/>
                    <a:pt x="12122" y="56420"/>
                  </a:cubicBezTo>
                  <a:lnTo>
                    <a:pt x="12122" y="663615"/>
                  </a:lnTo>
                  <a:cubicBezTo>
                    <a:pt x="12366" y="687975"/>
                    <a:pt x="32067" y="707660"/>
                    <a:pt x="56428" y="707878"/>
                  </a:cubicBezTo>
                  <a:lnTo>
                    <a:pt x="513232" y="707878"/>
                  </a:lnTo>
                  <a:cubicBezTo>
                    <a:pt x="537985" y="707548"/>
                    <a:pt x="557793" y="687234"/>
                    <a:pt x="557495" y="662481"/>
                  </a:cubicBezTo>
                  <a:lnTo>
                    <a:pt x="557495" y="577280"/>
                  </a:lnTo>
                  <a:lnTo>
                    <a:pt x="524557" y="577280"/>
                  </a:lnTo>
                  <a:lnTo>
                    <a:pt x="524557" y="663477"/>
                  </a:lnTo>
                  <a:cubicBezTo>
                    <a:pt x="524801" y="669889"/>
                    <a:pt x="519800" y="675286"/>
                    <a:pt x="513387" y="675529"/>
                  </a:cubicBezTo>
                  <a:cubicBezTo>
                    <a:pt x="513091" y="675541"/>
                    <a:pt x="512793" y="675541"/>
                    <a:pt x="512496" y="675529"/>
                  </a:cubicBezTo>
                  <a:lnTo>
                    <a:pt x="57147" y="675529"/>
                  </a:lnTo>
                  <a:cubicBezTo>
                    <a:pt x="50734" y="675778"/>
                    <a:pt x="45334" y="670781"/>
                    <a:pt x="45086" y="664368"/>
                  </a:cubicBezTo>
                  <a:cubicBezTo>
                    <a:pt x="45074" y="664071"/>
                    <a:pt x="45074" y="663774"/>
                    <a:pt x="45085" y="663477"/>
                  </a:cubicBezTo>
                  <a:lnTo>
                    <a:pt x="45085" y="56065"/>
                  </a:lnTo>
                  <a:cubicBezTo>
                    <a:pt x="45385" y="50120"/>
                    <a:pt x="50137" y="45367"/>
                    <a:pt x="56082" y="45068"/>
                  </a:cubicBezTo>
                  <a:lnTo>
                    <a:pt x="512955" y="45068"/>
                  </a:lnTo>
                  <a:cubicBezTo>
                    <a:pt x="518900" y="45367"/>
                    <a:pt x="523652" y="50120"/>
                    <a:pt x="523951" y="56065"/>
                  </a:cubicBezTo>
                  <a:lnTo>
                    <a:pt x="523951" y="148574"/>
                  </a:lnTo>
                  <a:lnTo>
                    <a:pt x="556897" y="148574"/>
                  </a:lnTo>
                  <a:lnTo>
                    <a:pt x="556897" y="56385"/>
                  </a:lnTo>
                  <a:cubicBezTo>
                    <a:pt x="556648" y="32026"/>
                    <a:pt x="536950" y="12347"/>
                    <a:pt x="512591" y="12122"/>
                  </a:cubicBezTo>
                  <a:close/>
                </a:path>
              </a:pathLst>
            </a:custGeom>
            <a:grpFill/>
            <a:ln w="698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11" name="任意多边形: 形状 110"/>
            <p:cNvSpPr/>
            <p:nvPr/>
          </p:nvSpPr>
          <p:spPr>
            <a:xfrm>
              <a:off x="2909426" y="5796123"/>
              <a:ext cx="561465" cy="474793"/>
            </a:xfrm>
            <a:custGeom>
              <a:avLst/>
              <a:gdLst>
                <a:gd name="connsiteX0" fmla="*/ 119282 w 561465"/>
                <a:gd name="connsiteY0" fmla="*/ 279094 h 474793"/>
                <a:gd name="connsiteX1" fmla="*/ 22236 w 561465"/>
                <a:gd name="connsiteY1" fmla="*/ 279094 h 474793"/>
                <a:gd name="connsiteX2" fmla="*/ 0 w 561465"/>
                <a:gd name="connsiteY2" fmla="*/ 256876 h 474793"/>
                <a:gd name="connsiteX3" fmla="*/ 0 w 561465"/>
                <a:gd name="connsiteY3" fmla="*/ 256859 h 474793"/>
                <a:gd name="connsiteX4" fmla="*/ 22236 w 561465"/>
                <a:gd name="connsiteY4" fmla="*/ 234623 h 474793"/>
                <a:gd name="connsiteX5" fmla="*/ 119282 w 561465"/>
                <a:gd name="connsiteY5" fmla="*/ 234623 h 474793"/>
                <a:gd name="connsiteX6" fmla="*/ 141482 w 561465"/>
                <a:gd name="connsiteY6" fmla="*/ 256876 h 474793"/>
                <a:gd name="connsiteX7" fmla="*/ 141482 w 561465"/>
                <a:gd name="connsiteY7" fmla="*/ 256902 h 474793"/>
                <a:gd name="connsiteX8" fmla="*/ 120735 w 561465"/>
                <a:gd name="connsiteY8" fmla="*/ 279094 h 474793"/>
                <a:gd name="connsiteX9" fmla="*/ 119282 w 561465"/>
                <a:gd name="connsiteY9" fmla="*/ 279094 h 474793"/>
                <a:gd name="connsiteX10" fmla="*/ 560961 w 561465"/>
                <a:gd name="connsiteY10" fmla="*/ 103627 h 474793"/>
                <a:gd name="connsiteX11" fmla="*/ 438075 w 561465"/>
                <a:gd name="connsiteY11" fmla="*/ 11239 h 474793"/>
                <a:gd name="connsiteX12" fmla="*/ 425156 w 561465"/>
                <a:gd name="connsiteY12" fmla="*/ 19500 h 474793"/>
                <a:gd name="connsiteX13" fmla="*/ 368338 w 561465"/>
                <a:gd name="connsiteY13" fmla="*/ 90146 h 474793"/>
                <a:gd name="connsiteX14" fmla="*/ 203115 w 561465"/>
                <a:gd name="connsiteY14" fmla="*/ 293407 h 474793"/>
                <a:gd name="connsiteX15" fmla="*/ 198456 w 561465"/>
                <a:gd name="connsiteY15" fmla="*/ 302723 h 474793"/>
                <a:gd name="connsiteX16" fmla="*/ 162549 w 561465"/>
                <a:gd name="connsiteY16" fmla="*/ 450700 h 474793"/>
                <a:gd name="connsiteX17" fmla="*/ 166584 w 561465"/>
                <a:gd name="connsiteY17" fmla="*/ 470459 h 474793"/>
                <a:gd name="connsiteX18" fmla="*/ 178706 w 561465"/>
                <a:gd name="connsiteY18" fmla="*/ 474788 h 474793"/>
                <a:gd name="connsiteX19" fmla="*/ 190828 w 561465"/>
                <a:gd name="connsiteY19" fmla="*/ 471740 h 474793"/>
                <a:gd name="connsiteX20" fmla="*/ 330085 w 561465"/>
                <a:gd name="connsiteY20" fmla="*/ 411649 h 474793"/>
                <a:gd name="connsiteX21" fmla="*/ 339401 w 561465"/>
                <a:gd name="connsiteY21" fmla="*/ 404584 h 474793"/>
                <a:gd name="connsiteX22" fmla="*/ 557094 w 561465"/>
                <a:gd name="connsiteY22" fmla="*/ 119135 h 474793"/>
                <a:gd name="connsiteX23" fmla="*/ 561003 w 561465"/>
                <a:gd name="connsiteY23" fmla="*/ 103662 h 474793"/>
                <a:gd name="connsiteX24" fmla="*/ 233463 w 561465"/>
                <a:gd name="connsiteY24" fmla="*/ 334717 h 474793"/>
                <a:gd name="connsiteX25" fmla="*/ 267898 w 561465"/>
                <a:gd name="connsiteY25" fmla="*/ 345835 h 474793"/>
                <a:gd name="connsiteX26" fmla="*/ 288930 w 561465"/>
                <a:gd name="connsiteY26" fmla="*/ 382037 h 474793"/>
                <a:gd name="connsiteX27" fmla="*/ 288930 w 561465"/>
                <a:gd name="connsiteY27" fmla="*/ 383690 h 474793"/>
                <a:gd name="connsiteX28" fmla="*/ 213782 w 561465"/>
                <a:gd name="connsiteY28" fmla="*/ 415995 h 474793"/>
                <a:gd name="connsiteX29" fmla="*/ 325704 w 561465"/>
                <a:gd name="connsiteY29" fmla="*/ 351091 h 474793"/>
                <a:gd name="connsiteX30" fmla="*/ 293666 w 561465"/>
                <a:gd name="connsiteY30" fmla="*/ 310681 h 474793"/>
                <a:gd name="connsiteX31" fmla="*/ 257049 w 561465"/>
                <a:gd name="connsiteY31" fmla="*/ 293813 h 474793"/>
                <a:gd name="connsiteX32" fmla="*/ 394211 w 561465"/>
                <a:gd name="connsiteY32" fmla="*/ 125750 h 474793"/>
                <a:gd name="connsiteX33" fmla="*/ 436274 w 561465"/>
                <a:gd name="connsiteY33" fmla="*/ 138824 h 474793"/>
                <a:gd name="connsiteX34" fmla="*/ 460761 w 561465"/>
                <a:gd name="connsiteY34" fmla="*/ 174428 h 474793"/>
                <a:gd name="connsiteX35" fmla="*/ 490053 w 561465"/>
                <a:gd name="connsiteY35" fmla="*/ 136114 h 474793"/>
                <a:gd name="connsiteX36" fmla="*/ 461055 w 561465"/>
                <a:gd name="connsiteY36" fmla="*/ 103662 h 474793"/>
                <a:gd name="connsiteX37" fmla="*/ 425754 w 561465"/>
                <a:gd name="connsiteY37" fmla="*/ 86232 h 474793"/>
                <a:gd name="connsiteX38" fmla="*/ 449790 w 561465"/>
                <a:gd name="connsiteY38" fmla="*/ 56186 h 474793"/>
                <a:gd name="connsiteX39" fmla="*/ 514089 w 561465"/>
                <a:gd name="connsiteY39" fmla="*/ 103056 h 474793"/>
                <a:gd name="connsiteX40" fmla="*/ 235108 w 561465"/>
                <a:gd name="connsiteY40" fmla="*/ 159847 h 474793"/>
                <a:gd name="connsiteX41" fmla="*/ 22236 w 561465"/>
                <a:gd name="connsiteY41" fmla="*/ 159847 h 474793"/>
                <a:gd name="connsiteX42" fmla="*/ 0 w 561465"/>
                <a:gd name="connsiteY42" fmla="*/ 137612 h 474793"/>
                <a:gd name="connsiteX43" fmla="*/ 22236 w 561465"/>
                <a:gd name="connsiteY43" fmla="*/ 115376 h 474793"/>
                <a:gd name="connsiteX44" fmla="*/ 235108 w 561465"/>
                <a:gd name="connsiteY44" fmla="*/ 115376 h 474793"/>
                <a:gd name="connsiteX45" fmla="*/ 257344 w 561465"/>
                <a:gd name="connsiteY45" fmla="*/ 137612 h 474793"/>
                <a:gd name="connsiteX46" fmla="*/ 236642 w 561465"/>
                <a:gd name="connsiteY46" fmla="*/ 159847 h 474793"/>
                <a:gd name="connsiteX47" fmla="*/ 235108 w 561465"/>
                <a:gd name="connsiteY47" fmla="*/ 159847 h 474793"/>
                <a:gd name="connsiteX48" fmla="*/ 235108 w 561465"/>
                <a:gd name="connsiteY48" fmla="*/ 44021 h 474793"/>
                <a:gd name="connsiteX49" fmla="*/ 22236 w 561465"/>
                <a:gd name="connsiteY49" fmla="*/ 44021 h 474793"/>
                <a:gd name="connsiteX50" fmla="*/ 0 w 561465"/>
                <a:gd name="connsiteY50" fmla="*/ 21786 h 474793"/>
                <a:gd name="connsiteX51" fmla="*/ 22236 w 561465"/>
                <a:gd name="connsiteY51" fmla="*/ 0 h 474793"/>
                <a:gd name="connsiteX52" fmla="*/ 235108 w 561465"/>
                <a:gd name="connsiteY52" fmla="*/ 0 h 474793"/>
                <a:gd name="connsiteX53" fmla="*/ 257344 w 561465"/>
                <a:gd name="connsiteY53" fmla="*/ 22236 h 474793"/>
                <a:gd name="connsiteX54" fmla="*/ 236615 w 561465"/>
                <a:gd name="connsiteY54" fmla="*/ 44446 h 474793"/>
                <a:gd name="connsiteX55" fmla="*/ 235108 w 561465"/>
                <a:gd name="connsiteY55" fmla="*/ 44445 h 474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561465" h="474793">
                  <a:moveTo>
                    <a:pt x="119282" y="279094"/>
                  </a:moveTo>
                  <a:lnTo>
                    <a:pt x="22236" y="279094"/>
                  </a:lnTo>
                  <a:cubicBezTo>
                    <a:pt x="9960" y="279099"/>
                    <a:pt x="5" y="269151"/>
                    <a:pt x="0" y="256876"/>
                  </a:cubicBezTo>
                  <a:cubicBezTo>
                    <a:pt x="0" y="256871"/>
                    <a:pt x="0" y="256864"/>
                    <a:pt x="0" y="256859"/>
                  </a:cubicBezTo>
                  <a:cubicBezTo>
                    <a:pt x="387" y="244742"/>
                    <a:pt x="10119" y="235010"/>
                    <a:pt x="22236" y="234623"/>
                  </a:cubicBezTo>
                  <a:lnTo>
                    <a:pt x="119282" y="234623"/>
                  </a:lnTo>
                  <a:cubicBezTo>
                    <a:pt x="131557" y="234638"/>
                    <a:pt x="141497" y="244600"/>
                    <a:pt x="141482" y="256876"/>
                  </a:cubicBezTo>
                  <a:cubicBezTo>
                    <a:pt x="141482" y="256885"/>
                    <a:pt x="141482" y="256893"/>
                    <a:pt x="141482" y="256902"/>
                  </a:cubicBezTo>
                  <a:cubicBezTo>
                    <a:pt x="141881" y="268760"/>
                    <a:pt x="132593" y="278696"/>
                    <a:pt x="120735" y="279094"/>
                  </a:cubicBezTo>
                  <a:cubicBezTo>
                    <a:pt x="120251" y="279110"/>
                    <a:pt x="119766" y="279110"/>
                    <a:pt x="119282" y="279094"/>
                  </a:cubicBezTo>
                  <a:close/>
                  <a:moveTo>
                    <a:pt x="560961" y="103627"/>
                  </a:moveTo>
                  <a:cubicBezTo>
                    <a:pt x="552432" y="44244"/>
                    <a:pt x="497490" y="2938"/>
                    <a:pt x="438075" y="11239"/>
                  </a:cubicBezTo>
                  <a:cubicBezTo>
                    <a:pt x="432926" y="12374"/>
                    <a:pt x="428347" y="15301"/>
                    <a:pt x="425156" y="19500"/>
                  </a:cubicBezTo>
                  <a:lnTo>
                    <a:pt x="368338" y="90146"/>
                  </a:lnTo>
                  <a:lnTo>
                    <a:pt x="203115" y="293407"/>
                  </a:lnTo>
                  <a:cubicBezTo>
                    <a:pt x="200886" y="296125"/>
                    <a:pt x="199294" y="299309"/>
                    <a:pt x="198456" y="302723"/>
                  </a:cubicBezTo>
                  <a:lnTo>
                    <a:pt x="162549" y="450700"/>
                  </a:lnTo>
                  <a:cubicBezTo>
                    <a:pt x="159882" y="458864"/>
                    <a:pt x="160047" y="464900"/>
                    <a:pt x="166584" y="470459"/>
                  </a:cubicBezTo>
                  <a:cubicBezTo>
                    <a:pt x="168757" y="472312"/>
                    <a:pt x="173969" y="474927"/>
                    <a:pt x="178706" y="474788"/>
                  </a:cubicBezTo>
                  <a:cubicBezTo>
                    <a:pt x="181113" y="474788"/>
                    <a:pt x="184767" y="473922"/>
                    <a:pt x="190828" y="471740"/>
                  </a:cubicBezTo>
                  <a:lnTo>
                    <a:pt x="330085" y="411649"/>
                  </a:lnTo>
                  <a:cubicBezTo>
                    <a:pt x="333883" y="410384"/>
                    <a:pt x="337158" y="407900"/>
                    <a:pt x="339401" y="404584"/>
                  </a:cubicBezTo>
                  <a:lnTo>
                    <a:pt x="557094" y="119135"/>
                  </a:lnTo>
                  <a:cubicBezTo>
                    <a:pt x="560841" y="114919"/>
                    <a:pt x="562297" y="109148"/>
                    <a:pt x="561003" y="103662"/>
                  </a:cubicBezTo>
                  <a:close/>
                  <a:moveTo>
                    <a:pt x="233463" y="334717"/>
                  </a:moveTo>
                  <a:cubicBezTo>
                    <a:pt x="245942" y="333876"/>
                    <a:pt x="258268" y="337855"/>
                    <a:pt x="267898" y="345835"/>
                  </a:cubicBezTo>
                  <a:cubicBezTo>
                    <a:pt x="278940" y="355061"/>
                    <a:pt x="286385" y="367875"/>
                    <a:pt x="288930" y="382037"/>
                  </a:cubicBezTo>
                  <a:lnTo>
                    <a:pt x="288930" y="383690"/>
                  </a:lnTo>
                  <a:lnTo>
                    <a:pt x="213782" y="415995"/>
                  </a:lnTo>
                  <a:close/>
                  <a:moveTo>
                    <a:pt x="325704" y="351091"/>
                  </a:moveTo>
                  <a:cubicBezTo>
                    <a:pt x="318930" y="334939"/>
                    <a:pt x="307847" y="320960"/>
                    <a:pt x="293666" y="310681"/>
                  </a:cubicBezTo>
                  <a:cubicBezTo>
                    <a:pt x="282680" y="302719"/>
                    <a:pt x="270240" y="296989"/>
                    <a:pt x="257049" y="293813"/>
                  </a:cubicBezTo>
                  <a:lnTo>
                    <a:pt x="394211" y="125750"/>
                  </a:lnTo>
                  <a:cubicBezTo>
                    <a:pt x="409305" y="125243"/>
                    <a:pt x="424127" y="129850"/>
                    <a:pt x="436274" y="138824"/>
                  </a:cubicBezTo>
                  <a:cubicBezTo>
                    <a:pt x="448479" y="147335"/>
                    <a:pt x="457180" y="159986"/>
                    <a:pt x="460761" y="174428"/>
                  </a:cubicBezTo>
                  <a:close/>
                  <a:moveTo>
                    <a:pt x="490053" y="136114"/>
                  </a:moveTo>
                  <a:cubicBezTo>
                    <a:pt x="482939" y="123261"/>
                    <a:pt x="473029" y="112171"/>
                    <a:pt x="461055" y="103662"/>
                  </a:cubicBezTo>
                  <a:cubicBezTo>
                    <a:pt x="450446" y="95752"/>
                    <a:pt x="438484" y="89845"/>
                    <a:pt x="425754" y="86232"/>
                  </a:cubicBezTo>
                  <a:lnTo>
                    <a:pt x="449790" y="56186"/>
                  </a:lnTo>
                  <a:cubicBezTo>
                    <a:pt x="479218" y="55905"/>
                    <a:pt x="505350" y="74953"/>
                    <a:pt x="514089" y="103056"/>
                  </a:cubicBezTo>
                  <a:close/>
                  <a:moveTo>
                    <a:pt x="235108" y="159847"/>
                  </a:moveTo>
                  <a:lnTo>
                    <a:pt x="22236" y="159847"/>
                  </a:lnTo>
                  <a:cubicBezTo>
                    <a:pt x="9956" y="159847"/>
                    <a:pt x="0" y="149892"/>
                    <a:pt x="0" y="137612"/>
                  </a:cubicBezTo>
                  <a:cubicBezTo>
                    <a:pt x="391" y="125497"/>
                    <a:pt x="10121" y="115767"/>
                    <a:pt x="22236" y="115376"/>
                  </a:cubicBezTo>
                  <a:lnTo>
                    <a:pt x="235108" y="115376"/>
                  </a:lnTo>
                  <a:cubicBezTo>
                    <a:pt x="247388" y="115376"/>
                    <a:pt x="257344" y="125332"/>
                    <a:pt x="257344" y="137612"/>
                  </a:cubicBezTo>
                  <a:cubicBezTo>
                    <a:pt x="257767" y="149469"/>
                    <a:pt x="248499" y="159424"/>
                    <a:pt x="236642" y="159847"/>
                  </a:cubicBezTo>
                  <a:cubicBezTo>
                    <a:pt x="236131" y="159865"/>
                    <a:pt x="235619" y="159865"/>
                    <a:pt x="235108" y="159847"/>
                  </a:cubicBezTo>
                  <a:close/>
                  <a:moveTo>
                    <a:pt x="235108" y="44021"/>
                  </a:moveTo>
                  <a:lnTo>
                    <a:pt x="22236" y="44021"/>
                  </a:lnTo>
                  <a:cubicBezTo>
                    <a:pt x="9956" y="44021"/>
                    <a:pt x="0" y="34066"/>
                    <a:pt x="0" y="21786"/>
                  </a:cubicBezTo>
                  <a:cubicBezTo>
                    <a:pt x="620" y="9847"/>
                    <a:pt x="10287" y="376"/>
                    <a:pt x="22236" y="0"/>
                  </a:cubicBezTo>
                  <a:lnTo>
                    <a:pt x="235108" y="0"/>
                  </a:lnTo>
                  <a:cubicBezTo>
                    <a:pt x="247388" y="0"/>
                    <a:pt x="257344" y="9956"/>
                    <a:pt x="257344" y="22236"/>
                  </a:cubicBezTo>
                  <a:cubicBezTo>
                    <a:pt x="257753" y="34093"/>
                    <a:pt x="248472" y="44037"/>
                    <a:pt x="236615" y="44446"/>
                  </a:cubicBezTo>
                  <a:cubicBezTo>
                    <a:pt x="236113" y="44464"/>
                    <a:pt x="235610" y="44463"/>
                    <a:pt x="235108" y="44445"/>
                  </a:cubicBezTo>
                  <a:close/>
                </a:path>
              </a:pathLst>
            </a:custGeom>
            <a:grpFill/>
            <a:ln w="698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112" name="任意多边形: 形状 111"/>
            <p:cNvSpPr/>
            <p:nvPr/>
          </p:nvSpPr>
          <p:spPr>
            <a:xfrm>
              <a:off x="2903348" y="5790054"/>
              <a:ext cx="573558" cy="486926"/>
            </a:xfrm>
            <a:custGeom>
              <a:avLst/>
              <a:gdLst>
                <a:gd name="connsiteX0" fmla="*/ 184446 w 573558"/>
                <a:gd name="connsiteY0" fmla="*/ 486910 h 486926"/>
                <a:gd name="connsiteX1" fmla="*/ 168748 w 573558"/>
                <a:gd name="connsiteY1" fmla="*/ 481134 h 486926"/>
                <a:gd name="connsiteX2" fmla="*/ 162799 w 573558"/>
                <a:gd name="connsiteY2" fmla="*/ 455106 h 486926"/>
                <a:gd name="connsiteX3" fmla="*/ 198646 w 573558"/>
                <a:gd name="connsiteY3" fmla="*/ 307356 h 486926"/>
                <a:gd name="connsiteX4" fmla="*/ 204508 w 573558"/>
                <a:gd name="connsiteY4" fmla="*/ 295632 h 486926"/>
                <a:gd name="connsiteX5" fmla="*/ 369740 w 573558"/>
                <a:gd name="connsiteY5" fmla="*/ 92396 h 486926"/>
                <a:gd name="connsiteX6" fmla="*/ 426454 w 573558"/>
                <a:gd name="connsiteY6" fmla="*/ 21871 h 486926"/>
                <a:gd name="connsiteX7" fmla="*/ 442820 w 573558"/>
                <a:gd name="connsiteY7" fmla="*/ 11429 h 486926"/>
                <a:gd name="connsiteX8" fmla="*/ 443287 w 573558"/>
                <a:gd name="connsiteY8" fmla="*/ 11343 h 486926"/>
                <a:gd name="connsiteX9" fmla="*/ 573001 w 573558"/>
                <a:gd name="connsiteY9" fmla="*/ 108622 h 486926"/>
                <a:gd name="connsiteX10" fmla="*/ 567805 w 573558"/>
                <a:gd name="connsiteY10" fmla="*/ 129057 h 486926"/>
                <a:gd name="connsiteX11" fmla="*/ 350363 w 573558"/>
                <a:gd name="connsiteY11" fmla="*/ 414177 h 486926"/>
                <a:gd name="connsiteX12" fmla="*/ 338310 w 573558"/>
                <a:gd name="connsiteY12" fmla="*/ 423347 h 486926"/>
                <a:gd name="connsiteX13" fmla="*/ 199114 w 573558"/>
                <a:gd name="connsiteY13" fmla="*/ 483446 h 486926"/>
                <a:gd name="connsiteX14" fmla="*/ 198949 w 573558"/>
                <a:gd name="connsiteY14" fmla="*/ 483507 h 486926"/>
                <a:gd name="connsiteX15" fmla="*/ 184887 w 573558"/>
                <a:gd name="connsiteY15" fmla="*/ 486927 h 486926"/>
                <a:gd name="connsiteX16" fmla="*/ 445244 w 573558"/>
                <a:gd name="connsiteY16" fmla="*/ 23309 h 486926"/>
                <a:gd name="connsiteX17" fmla="*/ 436057 w 573558"/>
                <a:gd name="connsiteY17" fmla="*/ 29275 h 486926"/>
                <a:gd name="connsiteX18" fmla="*/ 435953 w 573558"/>
                <a:gd name="connsiteY18" fmla="*/ 29405 h 486926"/>
                <a:gd name="connsiteX19" fmla="*/ 379170 w 573558"/>
                <a:gd name="connsiteY19" fmla="*/ 100016 h 486926"/>
                <a:gd name="connsiteX20" fmla="*/ 213894 w 573558"/>
                <a:gd name="connsiteY20" fmla="*/ 303304 h 486926"/>
                <a:gd name="connsiteX21" fmla="*/ 210431 w 573558"/>
                <a:gd name="connsiteY21" fmla="*/ 310230 h 486926"/>
                <a:gd name="connsiteX22" fmla="*/ 174462 w 573558"/>
                <a:gd name="connsiteY22" fmla="*/ 458423 h 486926"/>
                <a:gd name="connsiteX23" fmla="*/ 174393 w 573558"/>
                <a:gd name="connsiteY23" fmla="*/ 458648 h 486926"/>
                <a:gd name="connsiteX24" fmla="*/ 176593 w 573558"/>
                <a:gd name="connsiteY24" fmla="*/ 471904 h 486926"/>
                <a:gd name="connsiteX25" fmla="*/ 184619 w 573558"/>
                <a:gd name="connsiteY25" fmla="*/ 474796 h 486926"/>
                <a:gd name="connsiteX26" fmla="*/ 184793 w 573558"/>
                <a:gd name="connsiteY26" fmla="*/ 474796 h 486926"/>
                <a:gd name="connsiteX27" fmla="*/ 194637 w 573558"/>
                <a:gd name="connsiteY27" fmla="*/ 472198 h 486926"/>
                <a:gd name="connsiteX28" fmla="*/ 333972 w 573558"/>
                <a:gd name="connsiteY28" fmla="*/ 412082 h 486926"/>
                <a:gd name="connsiteX29" fmla="*/ 334214 w 573558"/>
                <a:gd name="connsiteY29" fmla="*/ 412004 h 486926"/>
                <a:gd name="connsiteX30" fmla="*/ 340431 w 573558"/>
                <a:gd name="connsiteY30" fmla="*/ 407294 h 486926"/>
                <a:gd name="connsiteX31" fmla="*/ 340630 w 573558"/>
                <a:gd name="connsiteY31" fmla="*/ 407017 h 486926"/>
                <a:gd name="connsiteX32" fmla="*/ 558454 w 573558"/>
                <a:gd name="connsiteY32" fmla="*/ 121351 h 486926"/>
                <a:gd name="connsiteX33" fmla="*/ 558608 w 573558"/>
                <a:gd name="connsiteY33" fmla="*/ 121177 h 486926"/>
                <a:gd name="connsiteX34" fmla="*/ 561139 w 573558"/>
                <a:gd name="connsiteY34" fmla="*/ 111134 h 486926"/>
                <a:gd name="connsiteX35" fmla="*/ 561034 w 573558"/>
                <a:gd name="connsiteY35" fmla="*/ 110597 h 486926"/>
                <a:gd name="connsiteX36" fmla="*/ 445236 w 573558"/>
                <a:gd name="connsiteY36" fmla="*/ 23318 h 486926"/>
                <a:gd name="connsiteX37" fmla="*/ 211115 w 573558"/>
                <a:gd name="connsiteY37" fmla="*/ 432420 h 486926"/>
                <a:gd name="connsiteX38" fmla="*/ 234692 w 573558"/>
                <a:gd name="connsiteY38" fmla="*/ 335037 h 486926"/>
                <a:gd name="connsiteX39" fmla="*/ 239134 w 573558"/>
                <a:gd name="connsiteY39" fmla="*/ 334743 h 486926"/>
                <a:gd name="connsiteX40" fmla="*/ 277812 w 573558"/>
                <a:gd name="connsiteY40" fmla="*/ 347237 h 486926"/>
                <a:gd name="connsiteX41" fmla="*/ 300939 w 573558"/>
                <a:gd name="connsiteY41" fmla="*/ 387067 h 486926"/>
                <a:gd name="connsiteX42" fmla="*/ 301035 w 573558"/>
                <a:gd name="connsiteY42" fmla="*/ 387595 h 486926"/>
                <a:gd name="connsiteX43" fmla="*/ 301035 w 573558"/>
                <a:gd name="connsiteY43" fmla="*/ 393777 h 486926"/>
                <a:gd name="connsiteX44" fmla="*/ 244329 w 573558"/>
                <a:gd name="connsiteY44" fmla="*/ 346761 h 486926"/>
                <a:gd name="connsiteX45" fmla="*/ 228605 w 573558"/>
                <a:gd name="connsiteY45" fmla="*/ 411701 h 486926"/>
                <a:gd name="connsiteX46" fmla="*/ 288349 w 573558"/>
                <a:gd name="connsiteY46" fmla="*/ 386011 h 486926"/>
                <a:gd name="connsiteX47" fmla="*/ 270063 w 573558"/>
                <a:gd name="connsiteY47" fmla="*/ 356571 h 486926"/>
                <a:gd name="connsiteX48" fmla="*/ 244329 w 573558"/>
                <a:gd name="connsiteY48" fmla="*/ 346761 h 486926"/>
                <a:gd name="connsiteX49" fmla="*/ 330257 w 573558"/>
                <a:gd name="connsiteY49" fmla="*/ 369152 h 486926"/>
                <a:gd name="connsiteX50" fmla="*/ 326213 w 573558"/>
                <a:gd name="connsiteY50" fmla="*/ 359498 h 486926"/>
                <a:gd name="connsiteX51" fmla="*/ 296246 w 573558"/>
                <a:gd name="connsiteY51" fmla="*/ 321651 h 486926"/>
                <a:gd name="connsiteX52" fmla="*/ 261742 w 573558"/>
                <a:gd name="connsiteY52" fmla="*/ 305814 h 486926"/>
                <a:gd name="connsiteX53" fmla="*/ 252330 w 573558"/>
                <a:gd name="connsiteY53" fmla="*/ 303571 h 486926"/>
                <a:gd name="connsiteX54" fmla="*/ 397327 w 573558"/>
                <a:gd name="connsiteY54" fmla="*/ 125845 h 486926"/>
                <a:gd name="connsiteX55" fmla="*/ 400080 w 573558"/>
                <a:gd name="connsiteY55" fmla="*/ 125749 h 486926"/>
                <a:gd name="connsiteX56" fmla="*/ 445885 w 573558"/>
                <a:gd name="connsiteY56" fmla="*/ 139958 h 486926"/>
                <a:gd name="connsiteX57" fmla="*/ 472726 w 573558"/>
                <a:gd name="connsiteY57" fmla="*/ 179026 h 486926"/>
                <a:gd name="connsiteX58" fmla="*/ 473428 w 573558"/>
                <a:gd name="connsiteY58" fmla="*/ 181849 h 486926"/>
                <a:gd name="connsiteX59" fmla="*/ 273665 w 573558"/>
                <a:gd name="connsiteY59" fmla="*/ 296610 h 486926"/>
                <a:gd name="connsiteX60" fmla="*/ 303355 w 573558"/>
                <a:gd name="connsiteY60" fmla="*/ 311823 h 486926"/>
                <a:gd name="connsiteX61" fmla="*/ 332994 w 573558"/>
                <a:gd name="connsiteY61" fmla="*/ 345592 h 486926"/>
                <a:gd name="connsiteX62" fmla="*/ 460197 w 573558"/>
                <a:gd name="connsiteY62" fmla="*/ 179199 h 486926"/>
                <a:gd name="connsiteX63" fmla="*/ 438889 w 573558"/>
                <a:gd name="connsiteY63" fmla="*/ 149863 h 486926"/>
                <a:gd name="connsiteX64" fmla="*/ 438750 w 573558"/>
                <a:gd name="connsiteY64" fmla="*/ 149768 h 486926"/>
                <a:gd name="connsiteX65" fmla="*/ 403189 w 573558"/>
                <a:gd name="connsiteY65" fmla="*/ 137846 h 486926"/>
                <a:gd name="connsiteX66" fmla="*/ 126139 w 573558"/>
                <a:gd name="connsiteY66" fmla="*/ 291267 h 486926"/>
                <a:gd name="connsiteX67" fmla="*/ 28296 w 573558"/>
                <a:gd name="connsiteY67" fmla="*/ 291267 h 486926"/>
                <a:gd name="connsiteX68" fmla="*/ 0 w 573558"/>
                <a:gd name="connsiteY68" fmla="*/ 262972 h 486926"/>
                <a:gd name="connsiteX69" fmla="*/ 0 w 573558"/>
                <a:gd name="connsiteY69" fmla="*/ 262781 h 486926"/>
                <a:gd name="connsiteX70" fmla="*/ 28097 w 573558"/>
                <a:gd name="connsiteY70" fmla="*/ 234683 h 486926"/>
                <a:gd name="connsiteX71" fmla="*/ 125333 w 573558"/>
                <a:gd name="connsiteY71" fmla="*/ 234683 h 486926"/>
                <a:gd name="connsiteX72" fmla="*/ 153621 w 573558"/>
                <a:gd name="connsiteY72" fmla="*/ 262867 h 486926"/>
                <a:gd name="connsiteX73" fmla="*/ 126967 w 573558"/>
                <a:gd name="connsiteY73" fmla="*/ 291271 h 486926"/>
                <a:gd name="connsiteX74" fmla="*/ 126078 w 573558"/>
                <a:gd name="connsiteY74" fmla="*/ 291285 h 486926"/>
                <a:gd name="connsiteX75" fmla="*/ 12148 w 573558"/>
                <a:gd name="connsiteY75" fmla="*/ 263066 h 486926"/>
                <a:gd name="connsiteX76" fmla="*/ 16884 w 573558"/>
                <a:gd name="connsiteY76" fmla="*/ 274409 h 486926"/>
                <a:gd name="connsiteX77" fmla="*/ 28313 w 573558"/>
                <a:gd name="connsiteY77" fmla="*/ 279103 h 486926"/>
                <a:gd name="connsiteX78" fmla="*/ 125576 w 573558"/>
                <a:gd name="connsiteY78" fmla="*/ 279103 h 486926"/>
                <a:gd name="connsiteX79" fmla="*/ 141499 w 573558"/>
                <a:gd name="connsiteY79" fmla="*/ 264200 h 486926"/>
                <a:gd name="connsiteX80" fmla="*/ 141499 w 573558"/>
                <a:gd name="connsiteY80" fmla="*/ 263187 h 486926"/>
                <a:gd name="connsiteX81" fmla="*/ 141499 w 573558"/>
                <a:gd name="connsiteY81" fmla="*/ 262972 h 486926"/>
                <a:gd name="connsiteX82" fmla="*/ 125342 w 573558"/>
                <a:gd name="connsiteY82" fmla="*/ 246797 h 486926"/>
                <a:gd name="connsiteX83" fmla="*/ 125325 w 573558"/>
                <a:gd name="connsiteY83" fmla="*/ 246797 h 486926"/>
                <a:gd name="connsiteX84" fmla="*/ 28348 w 573558"/>
                <a:gd name="connsiteY84" fmla="*/ 246797 h 486926"/>
                <a:gd name="connsiteX85" fmla="*/ 12148 w 573558"/>
                <a:gd name="connsiteY85" fmla="*/ 263066 h 486926"/>
                <a:gd name="connsiteX86" fmla="*/ 241939 w 573558"/>
                <a:gd name="connsiteY86" fmla="*/ 171995 h 486926"/>
                <a:gd name="connsiteX87" fmla="*/ 28313 w 573558"/>
                <a:gd name="connsiteY87" fmla="*/ 171995 h 486926"/>
                <a:gd name="connsiteX88" fmla="*/ 17 w 573558"/>
                <a:gd name="connsiteY88" fmla="*/ 143681 h 486926"/>
                <a:gd name="connsiteX89" fmla="*/ 17 w 573558"/>
                <a:gd name="connsiteY89" fmla="*/ 143483 h 486926"/>
                <a:gd name="connsiteX90" fmla="*/ 28114 w 573558"/>
                <a:gd name="connsiteY90" fmla="*/ 115385 h 486926"/>
                <a:gd name="connsiteX91" fmla="*/ 241186 w 573558"/>
                <a:gd name="connsiteY91" fmla="*/ 115385 h 486926"/>
                <a:gd name="connsiteX92" fmla="*/ 269482 w 573558"/>
                <a:gd name="connsiteY92" fmla="*/ 143577 h 486926"/>
                <a:gd name="connsiteX93" fmla="*/ 242828 w 573558"/>
                <a:gd name="connsiteY93" fmla="*/ 171981 h 486926"/>
                <a:gd name="connsiteX94" fmla="*/ 241939 w 573558"/>
                <a:gd name="connsiteY94" fmla="*/ 171995 h 486926"/>
                <a:gd name="connsiteX95" fmla="*/ 12139 w 573558"/>
                <a:gd name="connsiteY95" fmla="*/ 143786 h 486926"/>
                <a:gd name="connsiteX96" fmla="*/ 28313 w 573558"/>
                <a:gd name="connsiteY96" fmla="*/ 159855 h 486926"/>
                <a:gd name="connsiteX97" fmla="*/ 241403 w 573558"/>
                <a:gd name="connsiteY97" fmla="*/ 159855 h 486926"/>
                <a:gd name="connsiteX98" fmla="*/ 257361 w 573558"/>
                <a:gd name="connsiteY98" fmla="*/ 144991 h 486926"/>
                <a:gd name="connsiteX99" fmla="*/ 257361 w 573558"/>
                <a:gd name="connsiteY99" fmla="*/ 143898 h 486926"/>
                <a:gd name="connsiteX100" fmla="*/ 257361 w 573558"/>
                <a:gd name="connsiteY100" fmla="*/ 143681 h 486926"/>
                <a:gd name="connsiteX101" fmla="*/ 241186 w 573558"/>
                <a:gd name="connsiteY101" fmla="*/ 127507 h 486926"/>
                <a:gd name="connsiteX102" fmla="*/ 28418 w 573558"/>
                <a:gd name="connsiteY102" fmla="*/ 127507 h 486926"/>
                <a:gd name="connsiteX103" fmla="*/ 12139 w 573558"/>
                <a:gd name="connsiteY103" fmla="*/ 143786 h 486926"/>
                <a:gd name="connsiteX104" fmla="*/ 495430 w 573558"/>
                <a:gd name="connsiteY104" fmla="*/ 153449 h 486926"/>
                <a:gd name="connsiteX105" fmla="*/ 490823 w 573558"/>
                <a:gd name="connsiteY105" fmla="*/ 145119 h 486926"/>
                <a:gd name="connsiteX106" fmla="*/ 463601 w 573558"/>
                <a:gd name="connsiteY106" fmla="*/ 114675 h 486926"/>
                <a:gd name="connsiteX107" fmla="*/ 463488 w 573558"/>
                <a:gd name="connsiteY107" fmla="*/ 114597 h 486926"/>
                <a:gd name="connsiteX108" fmla="*/ 430152 w 573558"/>
                <a:gd name="connsiteY108" fmla="*/ 98146 h 486926"/>
                <a:gd name="connsiteX109" fmla="*/ 421372 w 573558"/>
                <a:gd name="connsiteY109" fmla="*/ 95652 h 486926"/>
                <a:gd name="connsiteX110" fmla="*/ 452907 w 573558"/>
                <a:gd name="connsiteY110" fmla="*/ 56229 h 486926"/>
                <a:gd name="connsiteX111" fmla="*/ 456465 w 573558"/>
                <a:gd name="connsiteY111" fmla="*/ 56229 h 486926"/>
                <a:gd name="connsiteX112" fmla="*/ 525942 w 573558"/>
                <a:gd name="connsiteY112" fmla="*/ 107333 h 486926"/>
                <a:gd name="connsiteX113" fmla="*/ 526808 w 573558"/>
                <a:gd name="connsiteY113" fmla="*/ 110242 h 486926"/>
                <a:gd name="connsiteX114" fmla="*/ 470700 w 573558"/>
                <a:gd name="connsiteY114" fmla="*/ 104839 h 486926"/>
                <a:gd name="connsiteX115" fmla="*/ 496546 w 573558"/>
                <a:gd name="connsiteY115" fmla="*/ 131308 h 486926"/>
                <a:gd name="connsiteX116" fmla="*/ 513422 w 573558"/>
                <a:gd name="connsiteY116" fmla="*/ 108112 h 486926"/>
                <a:gd name="connsiteX117" fmla="*/ 458751 w 573558"/>
                <a:gd name="connsiteY117" fmla="*/ 68368 h 486926"/>
                <a:gd name="connsiteX118" fmla="*/ 442031 w 573558"/>
                <a:gd name="connsiteY118" fmla="*/ 89270 h 486926"/>
                <a:gd name="connsiteX119" fmla="*/ 470700 w 573558"/>
                <a:gd name="connsiteY119" fmla="*/ 104839 h 486926"/>
                <a:gd name="connsiteX120" fmla="*/ 241939 w 573558"/>
                <a:gd name="connsiteY120" fmla="*/ 56576 h 486926"/>
                <a:gd name="connsiteX121" fmla="*/ 240961 w 573558"/>
                <a:gd name="connsiteY121" fmla="*/ 56576 h 486926"/>
                <a:gd name="connsiteX122" fmla="*/ 235117 w 573558"/>
                <a:gd name="connsiteY122" fmla="*/ 56367 h 486926"/>
                <a:gd name="connsiteX123" fmla="*/ 235117 w 573558"/>
                <a:gd name="connsiteY123" fmla="*/ 56134 h 486926"/>
                <a:gd name="connsiteX124" fmla="*/ 28313 w 573558"/>
                <a:gd name="connsiteY124" fmla="*/ 56134 h 486926"/>
                <a:gd name="connsiteX125" fmla="*/ 17 w 573558"/>
                <a:gd name="connsiteY125" fmla="*/ 27837 h 486926"/>
                <a:gd name="connsiteX126" fmla="*/ 17 w 573558"/>
                <a:gd name="connsiteY126" fmla="*/ 27526 h 486926"/>
                <a:gd name="connsiteX127" fmla="*/ 28114 w 573558"/>
                <a:gd name="connsiteY127" fmla="*/ 0 h 486926"/>
                <a:gd name="connsiteX128" fmla="*/ 241186 w 573558"/>
                <a:gd name="connsiteY128" fmla="*/ 0 h 486926"/>
                <a:gd name="connsiteX129" fmla="*/ 269482 w 573558"/>
                <a:gd name="connsiteY129" fmla="*/ 28184 h 486926"/>
                <a:gd name="connsiteX130" fmla="*/ 242801 w 573558"/>
                <a:gd name="connsiteY130" fmla="*/ 56562 h 486926"/>
                <a:gd name="connsiteX131" fmla="*/ 241939 w 573558"/>
                <a:gd name="connsiteY131" fmla="*/ 56576 h 486926"/>
                <a:gd name="connsiteX132" fmla="*/ 12139 w 573558"/>
                <a:gd name="connsiteY132" fmla="*/ 28002 h 486926"/>
                <a:gd name="connsiteX133" fmla="*/ 28313 w 573558"/>
                <a:gd name="connsiteY133" fmla="*/ 44021 h 486926"/>
                <a:gd name="connsiteX134" fmla="*/ 245689 w 573558"/>
                <a:gd name="connsiteY134" fmla="*/ 44021 h 486926"/>
                <a:gd name="connsiteX135" fmla="*/ 257369 w 573558"/>
                <a:gd name="connsiteY135" fmla="*/ 28513 h 486926"/>
                <a:gd name="connsiteX136" fmla="*/ 257369 w 573558"/>
                <a:gd name="connsiteY136" fmla="*/ 28297 h 486926"/>
                <a:gd name="connsiteX137" fmla="*/ 241194 w 573558"/>
                <a:gd name="connsiteY137" fmla="*/ 12122 h 486926"/>
                <a:gd name="connsiteX138" fmla="*/ 28418 w 573558"/>
                <a:gd name="connsiteY138" fmla="*/ 12122 h 486926"/>
                <a:gd name="connsiteX139" fmla="*/ 12139 w 573558"/>
                <a:gd name="connsiteY139" fmla="*/ 28002 h 486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</a:cxnLst>
              <a:rect l="l" t="t" r="r" b="b"/>
              <a:pathLst>
                <a:path w="573558" h="486926">
                  <a:moveTo>
                    <a:pt x="184446" y="486910"/>
                  </a:moveTo>
                  <a:cubicBezTo>
                    <a:pt x="177926" y="486910"/>
                    <a:pt x="171527" y="483489"/>
                    <a:pt x="168748" y="481134"/>
                  </a:cubicBezTo>
                  <a:cubicBezTo>
                    <a:pt x="158825" y="472692"/>
                    <a:pt x="160315" y="462822"/>
                    <a:pt x="162799" y="455106"/>
                  </a:cubicBezTo>
                  <a:lnTo>
                    <a:pt x="198646" y="307356"/>
                  </a:lnTo>
                  <a:cubicBezTo>
                    <a:pt x="199706" y="303061"/>
                    <a:pt x="201708" y="299056"/>
                    <a:pt x="204508" y="295632"/>
                  </a:cubicBezTo>
                  <a:lnTo>
                    <a:pt x="369740" y="92396"/>
                  </a:lnTo>
                  <a:lnTo>
                    <a:pt x="426454" y="21871"/>
                  </a:lnTo>
                  <a:cubicBezTo>
                    <a:pt x="430509" y="16571"/>
                    <a:pt x="436305" y="12873"/>
                    <a:pt x="442820" y="11429"/>
                  </a:cubicBezTo>
                  <a:lnTo>
                    <a:pt x="443287" y="11343"/>
                  </a:lnTo>
                  <a:cubicBezTo>
                    <a:pt x="505922" y="2575"/>
                    <a:pt x="563875" y="46039"/>
                    <a:pt x="573001" y="108622"/>
                  </a:cubicBezTo>
                  <a:cubicBezTo>
                    <a:pt x="574611" y="115872"/>
                    <a:pt x="572685" y="123458"/>
                    <a:pt x="567805" y="129057"/>
                  </a:cubicBezTo>
                  <a:lnTo>
                    <a:pt x="350363" y="414177"/>
                  </a:lnTo>
                  <a:cubicBezTo>
                    <a:pt x="347419" y="418434"/>
                    <a:pt x="343198" y="421645"/>
                    <a:pt x="338310" y="423347"/>
                  </a:cubicBezTo>
                  <a:lnTo>
                    <a:pt x="199114" y="483446"/>
                  </a:lnTo>
                  <a:lnTo>
                    <a:pt x="198949" y="483507"/>
                  </a:lnTo>
                  <a:cubicBezTo>
                    <a:pt x="192412" y="485879"/>
                    <a:pt x="188195" y="486910"/>
                    <a:pt x="184887" y="486927"/>
                  </a:cubicBezTo>
                  <a:close/>
                  <a:moveTo>
                    <a:pt x="445244" y="23309"/>
                  </a:moveTo>
                  <a:cubicBezTo>
                    <a:pt x="441581" y="24169"/>
                    <a:pt x="438333" y="26279"/>
                    <a:pt x="436057" y="29275"/>
                  </a:cubicBezTo>
                  <a:lnTo>
                    <a:pt x="435953" y="29405"/>
                  </a:lnTo>
                  <a:lnTo>
                    <a:pt x="379170" y="100016"/>
                  </a:lnTo>
                  <a:lnTo>
                    <a:pt x="213894" y="303304"/>
                  </a:lnTo>
                  <a:cubicBezTo>
                    <a:pt x="212240" y="305326"/>
                    <a:pt x="211056" y="307692"/>
                    <a:pt x="210431" y="310230"/>
                  </a:cubicBezTo>
                  <a:lnTo>
                    <a:pt x="174462" y="458423"/>
                  </a:lnTo>
                  <a:lnTo>
                    <a:pt x="174393" y="458648"/>
                  </a:lnTo>
                  <a:cubicBezTo>
                    <a:pt x="171917" y="466224"/>
                    <a:pt x="173129" y="468960"/>
                    <a:pt x="176593" y="471904"/>
                  </a:cubicBezTo>
                  <a:cubicBezTo>
                    <a:pt x="177865" y="472987"/>
                    <a:pt x="181614" y="474874"/>
                    <a:pt x="184619" y="474796"/>
                  </a:cubicBezTo>
                  <a:lnTo>
                    <a:pt x="184793" y="474796"/>
                  </a:lnTo>
                  <a:cubicBezTo>
                    <a:pt x="185970" y="474796"/>
                    <a:pt x="188636" y="474337"/>
                    <a:pt x="194637" y="472198"/>
                  </a:cubicBezTo>
                  <a:lnTo>
                    <a:pt x="333972" y="412082"/>
                  </a:lnTo>
                  <a:lnTo>
                    <a:pt x="334214" y="412004"/>
                  </a:lnTo>
                  <a:cubicBezTo>
                    <a:pt x="336746" y="411156"/>
                    <a:pt x="338929" y="409501"/>
                    <a:pt x="340431" y="407294"/>
                  </a:cubicBezTo>
                  <a:lnTo>
                    <a:pt x="340630" y="407017"/>
                  </a:lnTo>
                  <a:lnTo>
                    <a:pt x="558454" y="121351"/>
                  </a:lnTo>
                  <a:lnTo>
                    <a:pt x="558608" y="121177"/>
                  </a:lnTo>
                  <a:cubicBezTo>
                    <a:pt x="561034" y="118439"/>
                    <a:pt x="561976" y="114694"/>
                    <a:pt x="561139" y="111134"/>
                  </a:cubicBezTo>
                  <a:lnTo>
                    <a:pt x="561034" y="110597"/>
                  </a:lnTo>
                  <a:cubicBezTo>
                    <a:pt x="553018" y="54749"/>
                    <a:pt x="501109" y="15646"/>
                    <a:pt x="445236" y="23318"/>
                  </a:cubicBezTo>
                  <a:close/>
                  <a:moveTo>
                    <a:pt x="211115" y="432420"/>
                  </a:moveTo>
                  <a:lnTo>
                    <a:pt x="234692" y="335037"/>
                  </a:lnTo>
                  <a:lnTo>
                    <a:pt x="239134" y="334743"/>
                  </a:lnTo>
                  <a:cubicBezTo>
                    <a:pt x="253153" y="333780"/>
                    <a:pt x="267005" y="338254"/>
                    <a:pt x="277812" y="347237"/>
                  </a:cubicBezTo>
                  <a:cubicBezTo>
                    <a:pt x="289950" y="357394"/>
                    <a:pt x="298135" y="371490"/>
                    <a:pt x="300939" y="387067"/>
                  </a:cubicBezTo>
                  <a:lnTo>
                    <a:pt x="301035" y="387595"/>
                  </a:lnTo>
                  <a:lnTo>
                    <a:pt x="301035" y="393777"/>
                  </a:lnTo>
                  <a:close/>
                  <a:moveTo>
                    <a:pt x="244329" y="346761"/>
                  </a:moveTo>
                  <a:lnTo>
                    <a:pt x="228605" y="411701"/>
                  </a:lnTo>
                  <a:lnTo>
                    <a:pt x="288349" y="386011"/>
                  </a:lnTo>
                  <a:cubicBezTo>
                    <a:pt x="285562" y="374494"/>
                    <a:pt x="279152" y="364174"/>
                    <a:pt x="270063" y="356571"/>
                  </a:cubicBezTo>
                  <a:cubicBezTo>
                    <a:pt x="262809" y="350539"/>
                    <a:pt x="253757" y="347088"/>
                    <a:pt x="244329" y="346761"/>
                  </a:cubicBezTo>
                  <a:close/>
                  <a:moveTo>
                    <a:pt x="330257" y="369152"/>
                  </a:moveTo>
                  <a:lnTo>
                    <a:pt x="326213" y="359498"/>
                  </a:lnTo>
                  <a:cubicBezTo>
                    <a:pt x="319880" y="344375"/>
                    <a:pt x="309514" y="331284"/>
                    <a:pt x="296246" y="321651"/>
                  </a:cubicBezTo>
                  <a:cubicBezTo>
                    <a:pt x="285897" y="314156"/>
                    <a:pt x="274172" y="308775"/>
                    <a:pt x="261742" y="305814"/>
                  </a:cubicBezTo>
                  <a:lnTo>
                    <a:pt x="252330" y="303571"/>
                  </a:lnTo>
                  <a:lnTo>
                    <a:pt x="397327" y="125845"/>
                  </a:lnTo>
                  <a:lnTo>
                    <a:pt x="400080" y="125749"/>
                  </a:lnTo>
                  <a:cubicBezTo>
                    <a:pt x="416509" y="125220"/>
                    <a:pt x="432640" y="130223"/>
                    <a:pt x="445885" y="139958"/>
                  </a:cubicBezTo>
                  <a:cubicBezTo>
                    <a:pt x="459262" y="149306"/>
                    <a:pt x="468799" y="163185"/>
                    <a:pt x="472726" y="179026"/>
                  </a:cubicBezTo>
                  <a:lnTo>
                    <a:pt x="473428" y="181849"/>
                  </a:lnTo>
                  <a:close/>
                  <a:moveTo>
                    <a:pt x="273665" y="296610"/>
                  </a:moveTo>
                  <a:cubicBezTo>
                    <a:pt x="284282" y="300132"/>
                    <a:pt x="294295" y="305262"/>
                    <a:pt x="303355" y="311823"/>
                  </a:cubicBezTo>
                  <a:cubicBezTo>
                    <a:pt x="315631" y="320727"/>
                    <a:pt x="325757" y="332265"/>
                    <a:pt x="332994" y="345592"/>
                  </a:cubicBezTo>
                  <a:lnTo>
                    <a:pt x="460197" y="179199"/>
                  </a:lnTo>
                  <a:cubicBezTo>
                    <a:pt x="456590" y="167305"/>
                    <a:pt x="449084" y="156972"/>
                    <a:pt x="438889" y="149863"/>
                  </a:cubicBezTo>
                  <a:lnTo>
                    <a:pt x="438750" y="149768"/>
                  </a:lnTo>
                  <a:cubicBezTo>
                    <a:pt x="428436" y="142170"/>
                    <a:pt x="415998" y="138000"/>
                    <a:pt x="403189" y="137846"/>
                  </a:cubicBezTo>
                  <a:close/>
                  <a:moveTo>
                    <a:pt x="126139" y="291267"/>
                  </a:moveTo>
                  <a:lnTo>
                    <a:pt x="28296" y="291267"/>
                  </a:lnTo>
                  <a:cubicBezTo>
                    <a:pt x="12668" y="291267"/>
                    <a:pt x="0" y="278599"/>
                    <a:pt x="0" y="262972"/>
                  </a:cubicBezTo>
                  <a:lnTo>
                    <a:pt x="0" y="262781"/>
                  </a:lnTo>
                  <a:cubicBezTo>
                    <a:pt x="519" y="247484"/>
                    <a:pt x="12800" y="235203"/>
                    <a:pt x="28097" y="234683"/>
                  </a:cubicBezTo>
                  <a:lnTo>
                    <a:pt x="125333" y="234683"/>
                  </a:lnTo>
                  <a:cubicBezTo>
                    <a:pt x="140916" y="234683"/>
                    <a:pt x="153564" y="247285"/>
                    <a:pt x="153621" y="262867"/>
                  </a:cubicBezTo>
                  <a:cubicBezTo>
                    <a:pt x="154104" y="278071"/>
                    <a:pt x="142170" y="290788"/>
                    <a:pt x="126967" y="291271"/>
                  </a:cubicBezTo>
                  <a:cubicBezTo>
                    <a:pt x="126671" y="291281"/>
                    <a:pt x="126374" y="291285"/>
                    <a:pt x="126078" y="291285"/>
                  </a:cubicBezTo>
                  <a:close/>
                  <a:moveTo>
                    <a:pt x="12148" y="263066"/>
                  </a:moveTo>
                  <a:cubicBezTo>
                    <a:pt x="12162" y="267325"/>
                    <a:pt x="13866" y="271405"/>
                    <a:pt x="16884" y="274409"/>
                  </a:cubicBezTo>
                  <a:cubicBezTo>
                    <a:pt x="19929" y="277414"/>
                    <a:pt x="24035" y="279100"/>
                    <a:pt x="28313" y="279103"/>
                  </a:cubicBezTo>
                  <a:lnTo>
                    <a:pt x="125576" y="279103"/>
                  </a:lnTo>
                  <a:cubicBezTo>
                    <a:pt x="134088" y="279384"/>
                    <a:pt x="141217" y="272713"/>
                    <a:pt x="141499" y="264200"/>
                  </a:cubicBezTo>
                  <a:cubicBezTo>
                    <a:pt x="141510" y="263863"/>
                    <a:pt x="141510" y="263525"/>
                    <a:pt x="141499" y="263187"/>
                  </a:cubicBezTo>
                  <a:lnTo>
                    <a:pt x="141499" y="262972"/>
                  </a:lnTo>
                  <a:cubicBezTo>
                    <a:pt x="141504" y="254043"/>
                    <a:pt x="134270" y="246802"/>
                    <a:pt x="125342" y="246797"/>
                  </a:cubicBezTo>
                  <a:cubicBezTo>
                    <a:pt x="125336" y="246797"/>
                    <a:pt x="125331" y="246797"/>
                    <a:pt x="125325" y="246797"/>
                  </a:cubicBezTo>
                  <a:lnTo>
                    <a:pt x="28348" y="246797"/>
                  </a:lnTo>
                  <a:cubicBezTo>
                    <a:pt x="19541" y="247186"/>
                    <a:pt x="12499" y="254258"/>
                    <a:pt x="12148" y="263066"/>
                  </a:cubicBezTo>
                  <a:close/>
                  <a:moveTo>
                    <a:pt x="241939" y="171995"/>
                  </a:moveTo>
                  <a:lnTo>
                    <a:pt x="28313" y="171995"/>
                  </a:lnTo>
                  <a:cubicBezTo>
                    <a:pt x="12687" y="171976"/>
                    <a:pt x="27" y="159308"/>
                    <a:pt x="17" y="143681"/>
                  </a:cubicBezTo>
                  <a:lnTo>
                    <a:pt x="17" y="143483"/>
                  </a:lnTo>
                  <a:cubicBezTo>
                    <a:pt x="545" y="128188"/>
                    <a:pt x="12821" y="115913"/>
                    <a:pt x="28114" y="115385"/>
                  </a:cubicBezTo>
                  <a:lnTo>
                    <a:pt x="241186" y="115385"/>
                  </a:lnTo>
                  <a:cubicBezTo>
                    <a:pt x="256773" y="115385"/>
                    <a:pt x="269425" y="127991"/>
                    <a:pt x="269482" y="143577"/>
                  </a:cubicBezTo>
                  <a:cubicBezTo>
                    <a:pt x="269966" y="158781"/>
                    <a:pt x="258031" y="171499"/>
                    <a:pt x="242828" y="171981"/>
                  </a:cubicBezTo>
                  <a:cubicBezTo>
                    <a:pt x="242532" y="171991"/>
                    <a:pt x="242236" y="171995"/>
                    <a:pt x="241939" y="171995"/>
                  </a:cubicBezTo>
                  <a:close/>
                  <a:moveTo>
                    <a:pt x="12139" y="143786"/>
                  </a:moveTo>
                  <a:cubicBezTo>
                    <a:pt x="12206" y="152674"/>
                    <a:pt x="19425" y="159846"/>
                    <a:pt x="28313" y="159855"/>
                  </a:cubicBezTo>
                  <a:lnTo>
                    <a:pt x="241403" y="159855"/>
                  </a:lnTo>
                  <a:cubicBezTo>
                    <a:pt x="249914" y="160158"/>
                    <a:pt x="257058" y="153502"/>
                    <a:pt x="257361" y="144991"/>
                  </a:cubicBezTo>
                  <a:cubicBezTo>
                    <a:pt x="257373" y="144626"/>
                    <a:pt x="257373" y="144262"/>
                    <a:pt x="257361" y="143898"/>
                  </a:cubicBezTo>
                  <a:lnTo>
                    <a:pt x="257361" y="143681"/>
                  </a:lnTo>
                  <a:cubicBezTo>
                    <a:pt x="257361" y="134748"/>
                    <a:pt x="250118" y="127507"/>
                    <a:pt x="241186" y="127507"/>
                  </a:cubicBezTo>
                  <a:lnTo>
                    <a:pt x="28418" y="127507"/>
                  </a:lnTo>
                  <a:cubicBezTo>
                    <a:pt x="19578" y="127861"/>
                    <a:pt x="12493" y="134946"/>
                    <a:pt x="12139" y="143786"/>
                  </a:cubicBezTo>
                  <a:close/>
                  <a:moveTo>
                    <a:pt x="495430" y="153449"/>
                  </a:moveTo>
                  <a:lnTo>
                    <a:pt x="490823" y="145119"/>
                  </a:lnTo>
                  <a:cubicBezTo>
                    <a:pt x="484128" y="133071"/>
                    <a:pt x="474828" y="122669"/>
                    <a:pt x="463601" y="114675"/>
                  </a:cubicBezTo>
                  <a:lnTo>
                    <a:pt x="463488" y="114597"/>
                  </a:lnTo>
                  <a:cubicBezTo>
                    <a:pt x="453474" y="107123"/>
                    <a:pt x="442176" y="101547"/>
                    <a:pt x="430152" y="98146"/>
                  </a:cubicBezTo>
                  <a:lnTo>
                    <a:pt x="421372" y="95652"/>
                  </a:lnTo>
                  <a:lnTo>
                    <a:pt x="452907" y="56229"/>
                  </a:lnTo>
                  <a:lnTo>
                    <a:pt x="456465" y="56229"/>
                  </a:lnTo>
                  <a:cubicBezTo>
                    <a:pt x="488315" y="56214"/>
                    <a:pt x="516471" y="76923"/>
                    <a:pt x="525942" y="107333"/>
                  </a:cubicBezTo>
                  <a:lnTo>
                    <a:pt x="526808" y="110242"/>
                  </a:lnTo>
                  <a:close/>
                  <a:moveTo>
                    <a:pt x="470700" y="104839"/>
                  </a:moveTo>
                  <a:cubicBezTo>
                    <a:pt x="480816" y="112061"/>
                    <a:pt x="489568" y="121023"/>
                    <a:pt x="496546" y="131308"/>
                  </a:cubicBezTo>
                  <a:lnTo>
                    <a:pt x="513422" y="108112"/>
                  </a:lnTo>
                  <a:cubicBezTo>
                    <a:pt x="504963" y="84990"/>
                    <a:pt x="483356" y="69282"/>
                    <a:pt x="458751" y="68368"/>
                  </a:cubicBezTo>
                  <a:lnTo>
                    <a:pt x="442031" y="89270"/>
                  </a:lnTo>
                  <a:cubicBezTo>
                    <a:pt x="452283" y="93062"/>
                    <a:pt x="461938" y="98305"/>
                    <a:pt x="470700" y="104839"/>
                  </a:cubicBezTo>
                  <a:close/>
                  <a:moveTo>
                    <a:pt x="241939" y="56576"/>
                  </a:moveTo>
                  <a:lnTo>
                    <a:pt x="240961" y="56576"/>
                  </a:lnTo>
                  <a:lnTo>
                    <a:pt x="235117" y="56367"/>
                  </a:lnTo>
                  <a:lnTo>
                    <a:pt x="235117" y="56134"/>
                  </a:lnTo>
                  <a:lnTo>
                    <a:pt x="28313" y="56134"/>
                  </a:lnTo>
                  <a:cubicBezTo>
                    <a:pt x="12694" y="56115"/>
                    <a:pt x="36" y="43457"/>
                    <a:pt x="17" y="27837"/>
                  </a:cubicBezTo>
                  <a:lnTo>
                    <a:pt x="17" y="27526"/>
                  </a:lnTo>
                  <a:cubicBezTo>
                    <a:pt x="882" y="12477"/>
                    <a:pt x="13051" y="555"/>
                    <a:pt x="28114" y="0"/>
                  </a:cubicBezTo>
                  <a:lnTo>
                    <a:pt x="241186" y="0"/>
                  </a:lnTo>
                  <a:cubicBezTo>
                    <a:pt x="256770" y="0"/>
                    <a:pt x="269421" y="12600"/>
                    <a:pt x="269482" y="28184"/>
                  </a:cubicBezTo>
                  <a:cubicBezTo>
                    <a:pt x="269951" y="43388"/>
                    <a:pt x="258005" y="56094"/>
                    <a:pt x="242801" y="56562"/>
                  </a:cubicBezTo>
                  <a:cubicBezTo>
                    <a:pt x="242513" y="56571"/>
                    <a:pt x="242227" y="56576"/>
                    <a:pt x="241939" y="56576"/>
                  </a:cubicBezTo>
                  <a:close/>
                  <a:moveTo>
                    <a:pt x="12139" y="28002"/>
                  </a:moveTo>
                  <a:cubicBezTo>
                    <a:pt x="12234" y="36870"/>
                    <a:pt x="19445" y="44011"/>
                    <a:pt x="28313" y="44021"/>
                  </a:cubicBezTo>
                  <a:lnTo>
                    <a:pt x="245689" y="44021"/>
                  </a:lnTo>
                  <a:cubicBezTo>
                    <a:pt x="252757" y="42261"/>
                    <a:pt x="257629" y="35793"/>
                    <a:pt x="257369" y="28513"/>
                  </a:cubicBezTo>
                  <a:lnTo>
                    <a:pt x="257369" y="28297"/>
                  </a:lnTo>
                  <a:cubicBezTo>
                    <a:pt x="257369" y="19363"/>
                    <a:pt x="250128" y="12122"/>
                    <a:pt x="241194" y="12122"/>
                  </a:cubicBezTo>
                  <a:lnTo>
                    <a:pt x="28418" y="12122"/>
                  </a:lnTo>
                  <a:cubicBezTo>
                    <a:pt x="19735" y="12487"/>
                    <a:pt x="12719" y="19331"/>
                    <a:pt x="12139" y="28002"/>
                  </a:cubicBezTo>
                  <a:close/>
                </a:path>
              </a:pathLst>
            </a:custGeom>
            <a:grpFill/>
            <a:ln w="698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5281295" y="3755390"/>
            <a:ext cx="5778500" cy="58356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3200" dirty="0">
                <a:solidFill>
                  <a:srgbClr val="3F84E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宁乡市横市镇人民政府</a:t>
            </a:r>
            <a:endParaRPr lang="zh-CN" altLang="en-US" sz="3200" dirty="0">
              <a:solidFill>
                <a:srgbClr val="3F84E1"/>
              </a:solidFill>
              <a:latin typeface="汉仪中黑简" panose="02010600000101010101" charset="-122"/>
              <a:ea typeface="汉仪中黑简" panose="02010600000101010101" charset="-122"/>
              <a:cs typeface="汉仪中黑简" panose="0201060000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5" y="0"/>
            <a:ext cx="12191365" cy="6858635"/>
          </a:xfrm>
          <a:prstGeom prst="rect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21589" y="53340"/>
            <a:ext cx="12191999" cy="6858000"/>
          </a:xfrm>
          <a:prstGeom prst="rect">
            <a:avLst/>
          </a:prstGeom>
          <a:blipFill dpi="0" rotWithShape="1">
            <a:blip r:embed="rId1">
              <a:alphaModFix amt="15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任意多边形: 形状 45"/>
          <p:cNvSpPr/>
          <p:nvPr/>
        </p:nvSpPr>
        <p:spPr>
          <a:xfrm rot="5400000">
            <a:off x="-2711450" y="2712720"/>
            <a:ext cx="6857365" cy="1434465"/>
          </a:xfrm>
          <a:custGeom>
            <a:avLst/>
            <a:gdLst>
              <a:gd name="connsiteX0" fmla="*/ 1079 w 26784"/>
              <a:gd name="connsiteY0" fmla="*/ 987 h 4786"/>
              <a:gd name="connsiteX1" fmla="*/ 7064 w 26784"/>
              <a:gd name="connsiteY1" fmla="*/ 5 h 4786"/>
              <a:gd name="connsiteX2" fmla="*/ 13490 w 26784"/>
              <a:gd name="connsiteY2" fmla="*/ 1512 h 4786"/>
              <a:gd name="connsiteX3" fmla="*/ 18964 w 26784"/>
              <a:gd name="connsiteY3" fmla="*/ 755 h 4786"/>
              <a:gd name="connsiteX4" fmla="*/ 25307 w 26784"/>
              <a:gd name="connsiteY4" fmla="*/ 1558 h 4786"/>
              <a:gd name="connsiteX5" fmla="*/ 26679 w 26784"/>
              <a:gd name="connsiteY5" fmla="*/ 2929 h 4786"/>
              <a:gd name="connsiteX6" fmla="*/ 23250 w 26784"/>
              <a:gd name="connsiteY6" fmla="*/ 4644 h 4786"/>
              <a:gd name="connsiteX7" fmla="*/ 16301 w 26784"/>
              <a:gd name="connsiteY7" fmla="*/ 4598 h 4786"/>
              <a:gd name="connsiteX8" fmla="*/ 4599 w 26784"/>
              <a:gd name="connsiteY8" fmla="*/ 3867 h 4786"/>
              <a:gd name="connsiteX9" fmla="*/ 347 w 26784"/>
              <a:gd name="connsiteY9" fmla="*/ 987 h 4786"/>
              <a:gd name="connsiteX10" fmla="*/ 1079 w 26784"/>
              <a:gd name="connsiteY10" fmla="*/ 987 h 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99" h="2111">
                <a:moveTo>
                  <a:pt x="2229" y="0"/>
                </a:moveTo>
                <a:cubicBezTo>
                  <a:pt x="2328" y="0"/>
                  <a:pt x="2427" y="1"/>
                  <a:pt x="2524" y="5"/>
                </a:cubicBezTo>
                <a:cubicBezTo>
                  <a:pt x="4593" y="93"/>
                  <a:pt x="6984" y="1489"/>
                  <a:pt x="8950" y="1512"/>
                </a:cubicBezTo>
                <a:cubicBezTo>
                  <a:pt x="10916" y="1535"/>
                  <a:pt x="12455" y="748"/>
                  <a:pt x="14424" y="755"/>
                </a:cubicBezTo>
                <a:cubicBezTo>
                  <a:pt x="15778" y="761"/>
                  <a:pt x="17692" y="951"/>
                  <a:pt x="19152" y="1198"/>
                </a:cubicBezTo>
                <a:lnTo>
                  <a:pt x="19199" y="1206"/>
                </a:lnTo>
                <a:lnTo>
                  <a:pt x="19199" y="2111"/>
                </a:lnTo>
                <a:lnTo>
                  <a:pt x="0" y="2111"/>
                </a:lnTo>
                <a:lnTo>
                  <a:pt x="0" y="260"/>
                </a:lnTo>
                <a:lnTo>
                  <a:pt x="38" y="253"/>
                </a:lnTo>
                <a:cubicBezTo>
                  <a:pt x="776" y="110"/>
                  <a:pt x="1532" y="3"/>
                  <a:pt x="2229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alpha val="64000"/>
                </a:schemeClr>
              </a:gs>
              <a:gs pos="14000">
                <a:schemeClr val="bg1">
                  <a:alpha val="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7" name="任意多边形: 形状 46"/>
          <p:cNvSpPr/>
          <p:nvPr/>
        </p:nvSpPr>
        <p:spPr>
          <a:xfrm rot="5400000">
            <a:off x="-2624287" y="2623335"/>
            <a:ext cx="6858635" cy="1610060"/>
          </a:xfrm>
          <a:custGeom>
            <a:avLst/>
            <a:gdLst>
              <a:gd name="connsiteX0" fmla="*/ 19575 w 19684"/>
              <a:gd name="connsiteY0" fmla="*/ 0 h 1861"/>
              <a:gd name="connsiteX1" fmla="*/ 19665 w 19684"/>
              <a:gd name="connsiteY1" fmla="*/ 3 h 1861"/>
              <a:gd name="connsiteX2" fmla="*/ 19684 w 19684"/>
              <a:gd name="connsiteY2" fmla="*/ 4 h 1861"/>
              <a:gd name="connsiteX3" fmla="*/ 19684 w 19684"/>
              <a:gd name="connsiteY3" fmla="*/ 1861 h 1861"/>
              <a:gd name="connsiteX4" fmla="*/ 485 w 19684"/>
              <a:gd name="connsiteY4" fmla="*/ 1861 h 1861"/>
              <a:gd name="connsiteX5" fmla="*/ 485 w 19684"/>
              <a:gd name="connsiteY5" fmla="*/ 123 h 1861"/>
              <a:gd name="connsiteX6" fmla="*/ 0 w 19684"/>
              <a:gd name="connsiteY6" fmla="*/ 76 h 1861"/>
              <a:gd name="connsiteX7" fmla="*/ 577 w 19684"/>
              <a:gd name="connsiteY7" fmla="*/ 687 h 1861"/>
              <a:gd name="connsiteX8" fmla="*/ 4340 w 19684"/>
              <a:gd name="connsiteY8" fmla="*/ 1467 h 1861"/>
              <a:gd name="connsiteX9" fmla="*/ 10205 w 19684"/>
              <a:gd name="connsiteY9" fmla="*/ 528 h 1861"/>
              <a:gd name="connsiteX10" fmla="*/ 15816 w 19684"/>
              <a:gd name="connsiteY10" fmla="*/ 1338 h 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1" h="2536">
                <a:moveTo>
                  <a:pt x="1" y="126"/>
                </a:moveTo>
                <a:lnTo>
                  <a:pt x="2" y="126"/>
                </a:lnTo>
                <a:lnTo>
                  <a:pt x="2" y="549"/>
                </a:lnTo>
                <a:lnTo>
                  <a:pt x="1" y="548"/>
                </a:lnTo>
                <a:lnTo>
                  <a:pt x="1" y="126"/>
                </a:lnTo>
                <a:close/>
                <a:moveTo>
                  <a:pt x="10739" y="0"/>
                </a:moveTo>
                <a:cubicBezTo>
                  <a:pt x="10757" y="0"/>
                  <a:pt x="10774" y="1"/>
                  <a:pt x="10790" y="3"/>
                </a:cubicBezTo>
                <a:lnTo>
                  <a:pt x="10801" y="4"/>
                </a:lnTo>
                <a:lnTo>
                  <a:pt x="10801" y="1913"/>
                </a:lnTo>
                <a:lnTo>
                  <a:pt x="10799" y="1913"/>
                </a:lnTo>
                <a:lnTo>
                  <a:pt x="10799" y="2536"/>
                </a:lnTo>
                <a:lnTo>
                  <a:pt x="0" y="2536"/>
                </a:lnTo>
                <a:lnTo>
                  <a:pt x="0" y="1783"/>
                </a:lnTo>
                <a:lnTo>
                  <a:pt x="2" y="1783"/>
                </a:lnTo>
                <a:lnTo>
                  <a:pt x="2" y="549"/>
                </a:lnTo>
                <a:lnTo>
                  <a:pt x="15" y="569"/>
                </a:lnTo>
                <a:cubicBezTo>
                  <a:pt x="273" y="949"/>
                  <a:pt x="585" y="1223"/>
                  <a:pt x="1051" y="1317"/>
                </a:cubicBezTo>
                <a:cubicBezTo>
                  <a:pt x="2170" y="1508"/>
                  <a:pt x="3292" y="496"/>
                  <a:pt x="4380" y="519"/>
                </a:cubicBezTo>
                <a:cubicBezTo>
                  <a:pt x="5469" y="543"/>
                  <a:pt x="6507" y="1548"/>
                  <a:pt x="7583" y="1461"/>
                </a:cubicBezTo>
                <a:cubicBezTo>
                  <a:pt x="8625" y="1376"/>
                  <a:pt x="10027" y="-7"/>
                  <a:pt x="10739" y="0"/>
                </a:cubicBezTo>
                <a:close/>
              </a:path>
            </a:pathLst>
          </a:custGeom>
          <a:gradFill>
            <a:gsLst>
              <a:gs pos="60000">
                <a:schemeClr val="bg1">
                  <a:alpha val="13000"/>
                </a:schemeClr>
              </a:gs>
              <a:gs pos="23000">
                <a:schemeClr val="bg1">
                  <a:alpha val="0"/>
                </a:schemeClr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flipH="1" flipV="1">
            <a:off x="10581640" y="-1270"/>
            <a:ext cx="1610360" cy="6858635"/>
            <a:chOff x="9833" y="2132"/>
            <a:chExt cx="2536" cy="10801"/>
          </a:xfrm>
        </p:grpSpPr>
        <p:sp>
          <p:nvSpPr>
            <p:cNvPr id="2" name="任意多边形: 形状 45"/>
            <p:cNvSpPr/>
            <p:nvPr/>
          </p:nvSpPr>
          <p:spPr>
            <a:xfrm rot="5400000">
              <a:off x="5564" y="6405"/>
              <a:ext cx="10799" cy="2259"/>
            </a:xfrm>
            <a:custGeom>
              <a:avLst/>
              <a:gdLst>
                <a:gd name="connsiteX0" fmla="*/ 1079 w 26784"/>
                <a:gd name="connsiteY0" fmla="*/ 987 h 4786"/>
                <a:gd name="connsiteX1" fmla="*/ 7064 w 26784"/>
                <a:gd name="connsiteY1" fmla="*/ 5 h 4786"/>
                <a:gd name="connsiteX2" fmla="*/ 13490 w 26784"/>
                <a:gd name="connsiteY2" fmla="*/ 1512 h 4786"/>
                <a:gd name="connsiteX3" fmla="*/ 18964 w 26784"/>
                <a:gd name="connsiteY3" fmla="*/ 755 h 4786"/>
                <a:gd name="connsiteX4" fmla="*/ 25307 w 26784"/>
                <a:gd name="connsiteY4" fmla="*/ 1558 h 4786"/>
                <a:gd name="connsiteX5" fmla="*/ 26679 w 26784"/>
                <a:gd name="connsiteY5" fmla="*/ 2929 h 4786"/>
                <a:gd name="connsiteX6" fmla="*/ 23250 w 26784"/>
                <a:gd name="connsiteY6" fmla="*/ 4644 h 4786"/>
                <a:gd name="connsiteX7" fmla="*/ 16301 w 26784"/>
                <a:gd name="connsiteY7" fmla="*/ 4598 h 4786"/>
                <a:gd name="connsiteX8" fmla="*/ 4599 w 26784"/>
                <a:gd name="connsiteY8" fmla="*/ 3867 h 4786"/>
                <a:gd name="connsiteX9" fmla="*/ 347 w 26784"/>
                <a:gd name="connsiteY9" fmla="*/ 987 h 4786"/>
                <a:gd name="connsiteX10" fmla="*/ 1079 w 26784"/>
                <a:gd name="connsiteY10" fmla="*/ 987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199" h="2111">
                  <a:moveTo>
                    <a:pt x="2229" y="0"/>
                  </a:moveTo>
                  <a:cubicBezTo>
                    <a:pt x="2328" y="0"/>
                    <a:pt x="2427" y="1"/>
                    <a:pt x="2524" y="5"/>
                  </a:cubicBezTo>
                  <a:cubicBezTo>
                    <a:pt x="4593" y="93"/>
                    <a:pt x="6984" y="1489"/>
                    <a:pt x="8950" y="1512"/>
                  </a:cubicBezTo>
                  <a:cubicBezTo>
                    <a:pt x="10916" y="1535"/>
                    <a:pt x="12455" y="748"/>
                    <a:pt x="14424" y="755"/>
                  </a:cubicBezTo>
                  <a:cubicBezTo>
                    <a:pt x="15778" y="761"/>
                    <a:pt x="17692" y="951"/>
                    <a:pt x="19152" y="1198"/>
                  </a:cubicBezTo>
                  <a:lnTo>
                    <a:pt x="19199" y="1206"/>
                  </a:lnTo>
                  <a:lnTo>
                    <a:pt x="19199" y="2111"/>
                  </a:lnTo>
                  <a:lnTo>
                    <a:pt x="0" y="2111"/>
                  </a:lnTo>
                  <a:lnTo>
                    <a:pt x="0" y="260"/>
                  </a:lnTo>
                  <a:lnTo>
                    <a:pt x="38" y="253"/>
                  </a:lnTo>
                  <a:cubicBezTo>
                    <a:pt x="776" y="110"/>
                    <a:pt x="1532" y="3"/>
                    <a:pt x="2229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64000"/>
                  </a:schemeClr>
                </a:gs>
                <a:gs pos="14000">
                  <a:schemeClr val="bg1">
                    <a:alpha val="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" name="任意多边形: 形状 46"/>
            <p:cNvSpPr/>
            <p:nvPr/>
          </p:nvSpPr>
          <p:spPr>
            <a:xfrm rot="5400000">
              <a:off x="5701" y="6264"/>
              <a:ext cx="10801" cy="2536"/>
            </a:xfrm>
            <a:custGeom>
              <a:avLst/>
              <a:gdLst>
                <a:gd name="connsiteX0" fmla="*/ 19575 w 19684"/>
                <a:gd name="connsiteY0" fmla="*/ 0 h 1861"/>
                <a:gd name="connsiteX1" fmla="*/ 19665 w 19684"/>
                <a:gd name="connsiteY1" fmla="*/ 3 h 1861"/>
                <a:gd name="connsiteX2" fmla="*/ 19684 w 19684"/>
                <a:gd name="connsiteY2" fmla="*/ 4 h 1861"/>
                <a:gd name="connsiteX3" fmla="*/ 19684 w 19684"/>
                <a:gd name="connsiteY3" fmla="*/ 1861 h 1861"/>
                <a:gd name="connsiteX4" fmla="*/ 485 w 19684"/>
                <a:gd name="connsiteY4" fmla="*/ 1861 h 1861"/>
                <a:gd name="connsiteX5" fmla="*/ 485 w 19684"/>
                <a:gd name="connsiteY5" fmla="*/ 123 h 1861"/>
                <a:gd name="connsiteX6" fmla="*/ 0 w 19684"/>
                <a:gd name="connsiteY6" fmla="*/ 76 h 1861"/>
                <a:gd name="connsiteX7" fmla="*/ 577 w 19684"/>
                <a:gd name="connsiteY7" fmla="*/ 687 h 1861"/>
                <a:gd name="connsiteX8" fmla="*/ 4340 w 19684"/>
                <a:gd name="connsiteY8" fmla="*/ 1467 h 1861"/>
                <a:gd name="connsiteX9" fmla="*/ 10205 w 19684"/>
                <a:gd name="connsiteY9" fmla="*/ 528 h 1861"/>
                <a:gd name="connsiteX10" fmla="*/ 15816 w 19684"/>
                <a:gd name="connsiteY10" fmla="*/ 1338 h 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01" h="2536">
                  <a:moveTo>
                    <a:pt x="1" y="126"/>
                  </a:moveTo>
                  <a:lnTo>
                    <a:pt x="2" y="126"/>
                  </a:lnTo>
                  <a:lnTo>
                    <a:pt x="2" y="549"/>
                  </a:lnTo>
                  <a:lnTo>
                    <a:pt x="1" y="548"/>
                  </a:lnTo>
                  <a:lnTo>
                    <a:pt x="1" y="126"/>
                  </a:lnTo>
                  <a:close/>
                  <a:moveTo>
                    <a:pt x="10739" y="0"/>
                  </a:moveTo>
                  <a:cubicBezTo>
                    <a:pt x="10757" y="0"/>
                    <a:pt x="10774" y="1"/>
                    <a:pt x="10790" y="3"/>
                  </a:cubicBezTo>
                  <a:lnTo>
                    <a:pt x="10801" y="4"/>
                  </a:lnTo>
                  <a:lnTo>
                    <a:pt x="10801" y="1913"/>
                  </a:lnTo>
                  <a:lnTo>
                    <a:pt x="10799" y="1913"/>
                  </a:lnTo>
                  <a:lnTo>
                    <a:pt x="10799" y="2536"/>
                  </a:lnTo>
                  <a:lnTo>
                    <a:pt x="0" y="2536"/>
                  </a:lnTo>
                  <a:lnTo>
                    <a:pt x="0" y="1783"/>
                  </a:lnTo>
                  <a:lnTo>
                    <a:pt x="2" y="1783"/>
                  </a:lnTo>
                  <a:lnTo>
                    <a:pt x="2" y="549"/>
                  </a:lnTo>
                  <a:lnTo>
                    <a:pt x="15" y="569"/>
                  </a:lnTo>
                  <a:cubicBezTo>
                    <a:pt x="273" y="949"/>
                    <a:pt x="585" y="1223"/>
                    <a:pt x="1051" y="1317"/>
                  </a:cubicBezTo>
                  <a:cubicBezTo>
                    <a:pt x="2170" y="1508"/>
                    <a:pt x="3292" y="496"/>
                    <a:pt x="4380" y="519"/>
                  </a:cubicBezTo>
                  <a:cubicBezTo>
                    <a:pt x="5469" y="543"/>
                    <a:pt x="6507" y="1548"/>
                    <a:pt x="7583" y="1461"/>
                  </a:cubicBezTo>
                  <a:cubicBezTo>
                    <a:pt x="8625" y="1376"/>
                    <a:pt x="10027" y="-7"/>
                    <a:pt x="10739" y="0"/>
                  </a:cubicBezTo>
                  <a:close/>
                </a:path>
              </a:pathLst>
            </a:custGeom>
            <a:gradFill>
              <a:gsLst>
                <a:gs pos="60000">
                  <a:schemeClr val="bg1">
                    <a:alpha val="13000"/>
                  </a:schemeClr>
                </a:gs>
                <a:gs pos="23000">
                  <a:schemeClr val="bg1">
                    <a:alpha val="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11" name="椭圆 10"/>
          <p:cNvSpPr/>
          <p:nvPr/>
        </p:nvSpPr>
        <p:spPr>
          <a:xfrm>
            <a:off x="422275" y="1290955"/>
            <a:ext cx="3841115" cy="3841115"/>
          </a:xfrm>
          <a:prstGeom prst="ellipse">
            <a:avLst/>
          </a:prstGeom>
          <a:noFill/>
          <a:ln w="15875">
            <a:gradFill>
              <a:gsLst>
                <a:gs pos="41000">
                  <a:schemeClr val="bg1">
                    <a:alpha val="0"/>
                  </a:schemeClr>
                </a:gs>
                <a:gs pos="92000">
                  <a:schemeClr val="bg1">
                    <a:alpha val="50000"/>
                  </a:schemeClr>
                </a:gs>
              </a:gsLst>
              <a:lin ang="19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26060" y="2201545"/>
            <a:ext cx="3850005" cy="92202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Normal" panose="020B0400000000000000" charset="-122"/>
                <a:ea typeface="思源黑体 Normal" panose="020B0400000000000000" charset="-122"/>
                <a:sym typeface="+mn-ea"/>
              </a:rPr>
              <a:t>目</a:t>
            </a:r>
            <a:r>
              <a:rPr lang="en-US" alt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Normal" panose="020B0400000000000000" charset="-122"/>
                <a:ea typeface="思源黑体 Normal" panose="020B0400000000000000" charset="-122"/>
                <a:sym typeface="+mn-ea"/>
              </a:rPr>
              <a:t> </a:t>
            </a:r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Normal" panose="020B0400000000000000" charset="-122"/>
                <a:ea typeface="思源黑体 Normal" panose="020B0400000000000000" charset="-122"/>
                <a:sym typeface="+mn-ea"/>
              </a:rPr>
              <a:t>录</a:t>
            </a:r>
            <a:endParaRPr lang="zh-CN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Normal" panose="020B0400000000000000" charset="-122"/>
              <a:ea typeface="思源黑体 Normal" panose="020B0400000000000000" charset="-122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1815" y="3216275"/>
            <a:ext cx="3190240" cy="58356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dist">
              <a:lnSpc>
                <a:spcPct val="100000"/>
              </a:lnSpc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阿里巴巴普惠体 R" panose="00020600040101010101" charset="-122"/>
                <a:ea typeface="阿里巴巴普惠体 R" panose="00020600040101010101" charset="-122"/>
                <a:cs typeface="阿里巴巴普惠体 R" panose="00020600040101010101" charset="-122"/>
              </a:rPr>
              <a:t>CONTENTS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阿里巴巴普惠体 R" panose="00020600040101010101" charset="-122"/>
              <a:ea typeface="阿里巴巴普惠体 R" panose="00020600040101010101" charset="-122"/>
              <a:cs typeface="阿里巴巴普惠体 R" panose="00020600040101010101" charset="-122"/>
            </a:endParaRPr>
          </a:p>
        </p:txBody>
      </p:sp>
      <p:sp>
        <p:nvSpPr>
          <p:cNvPr id="120" name="文本占位符 119"/>
          <p:cNvSpPr>
            <a:spLocks noGrp="1"/>
          </p:cNvSpPr>
          <p:nvPr>
            <p:ph type="body" idx="13" hasCustomPrompt="1"/>
          </p:nvPr>
        </p:nvSpPr>
        <p:spPr>
          <a:xfrm>
            <a:off x="5048250" y="1061720"/>
            <a:ext cx="5956300" cy="5110480"/>
          </a:xfrm>
          <a:effectLst/>
        </p:spPr>
        <p:txBody>
          <a:bodyPr lIns="101600" tIns="38100" rIns="76200" bIns="38100" anchor="t" anchorCtr="0">
            <a:noAutofit/>
          </a:bodyPr>
          <a:lstStyle>
            <a:lvl1pPr marL="0" indent="0" algn="l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400" b="1" u="none" strike="noStrike" kern="1200" cap="none" spc="200" normalizeH="0" baseline="0">
                <a:solidFill>
                  <a:srgbClr val="A01D24"/>
                </a:solidFill>
                <a:uFillTx/>
                <a:latin typeface="+mj-ea"/>
                <a:ea typeface="+mj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algn="l" fontAlgn="auto"/>
            <a:endParaRPr lang="zh-CN" altLang="en-US" sz="4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中黑简" panose="02010600000101010101" charset="-122"/>
              <a:ea typeface="汉仪中黑简" panose="02010600000101010101" charset="-122"/>
              <a:sym typeface="+mn-ea"/>
            </a:endParaRPr>
          </a:p>
          <a:p>
            <a:pPr lvl="0" algn="l" fontAlgn="auto"/>
            <a:r>
              <a:rPr lang="zh-CN" altLang="en-US" sz="4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中黑简" panose="02010600000101010101" charset="-122"/>
                <a:ea typeface="汉仪中黑简" panose="02010600000101010101" charset="-122"/>
                <a:sym typeface="+mn-ea"/>
              </a:rPr>
              <a:t>一、全面工作总结</a:t>
            </a:r>
            <a:endParaRPr lang="zh-CN" altLang="en-US" sz="4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中黑简" panose="02010600000101010101" charset="-122"/>
              <a:ea typeface="汉仪中黑简" panose="02010600000101010101" charset="-122"/>
              <a:sym typeface="+mn-ea"/>
            </a:endParaRPr>
          </a:p>
          <a:p>
            <a:pPr lvl="0" algn="l" fontAlgn="auto"/>
            <a:endParaRPr lang="zh-CN" altLang="en-US" sz="4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中黑简" panose="02010600000101010101" charset="-122"/>
              <a:ea typeface="汉仪中黑简" panose="02010600000101010101" charset="-122"/>
              <a:sym typeface="+mn-ea"/>
            </a:endParaRPr>
          </a:p>
          <a:p>
            <a:pPr lvl="0" algn="l" fontAlgn="auto"/>
            <a:r>
              <a:rPr lang="zh-CN" altLang="en-US" sz="4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中黑简" panose="02010600000101010101" charset="-122"/>
                <a:ea typeface="汉仪中黑简" panose="02010600000101010101" charset="-122"/>
                <a:sym typeface="+mn-ea"/>
              </a:rPr>
              <a:t>二、</a:t>
            </a:r>
            <a:r>
              <a:rPr lang="zh-CN" altLang="en-US" sz="4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中黑简" panose="02010600000101010101" charset="-122"/>
                <a:ea typeface="汉仪中黑简" panose="02010600000101010101" charset="-122"/>
              </a:rPr>
              <a:t>下一步工作计划</a:t>
            </a:r>
            <a:endParaRPr lang="zh-CN" altLang="en-US" sz="4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中黑简" panose="02010600000101010101" charset="-122"/>
              <a:ea typeface="汉仪中黑简" panose="02010600000101010101" charset="-122"/>
            </a:endParaRPr>
          </a:p>
          <a:p>
            <a:pPr lvl="0" algn="l" fontAlgn="auto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中黑简" panose="02010600000101010101" charset="-122"/>
              <a:ea typeface="汉仪中黑简" panose="02010600000101010101" charset="-122"/>
            </a:endParaRPr>
          </a:p>
          <a:p>
            <a:pPr lvl="0" algn="l" fontAlgn="auto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中黑简" panose="02010600000101010101" charset="-122"/>
              <a:ea typeface="汉仪中黑简" panose="02010600000101010101" charset="-122"/>
            </a:endParaRPr>
          </a:p>
          <a:p>
            <a:pPr lvl="0" algn="l" fontAlgn="auto"/>
            <a:endParaRPr lang="zh-CN" altLang="en-US" sz="3600" strike="noStrike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阿里巴巴普惠体 R" panose="00020600040101010101" charset="-122"/>
              <a:ea typeface="阿里巴巴普惠体 R" panose="00020600040101010101" charset="-122"/>
              <a:sym typeface="+mn-ea"/>
            </a:endParaRPr>
          </a:p>
        </p:txBody>
      </p:sp>
      <p:sp>
        <p:nvSpPr>
          <p:cNvPr id="124" name="文本占位符 23"/>
          <p:cNvSpPr>
            <a:spLocks noGrp="1"/>
          </p:cNvSpPr>
          <p:nvPr/>
        </p:nvSpPr>
        <p:spPr>
          <a:xfrm>
            <a:off x="6076315" y="3757930"/>
            <a:ext cx="4449445" cy="720090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l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400" b="1" u="none" strike="noStrike" kern="1200" cap="none" spc="200" normalizeH="0" baseline="0">
                <a:solidFill>
                  <a:srgbClr val="A01D24"/>
                </a:solidFill>
                <a:uFillTx/>
                <a:latin typeface="+mj-ea"/>
                <a:ea typeface="+mj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endParaRPr lang="zh-CN" altLang="en-US" sz="5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阿里巴巴普惠体 R" panose="00020600040101010101" charset="-122"/>
              <a:ea typeface="阿里巴巴普惠体 R" panose="0002060004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5" y="0"/>
            <a:ext cx="12191365" cy="6858635"/>
          </a:xfrm>
          <a:prstGeom prst="rect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21589" y="-2540"/>
            <a:ext cx="12191999" cy="6858000"/>
          </a:xfrm>
          <a:prstGeom prst="rect">
            <a:avLst/>
          </a:prstGeom>
          <a:blipFill dpi="0" rotWithShape="1">
            <a:blip r:embed="rId1">
              <a:alphaModFix amt="15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任意多边形: 形状 45"/>
          <p:cNvSpPr/>
          <p:nvPr/>
        </p:nvSpPr>
        <p:spPr>
          <a:xfrm rot="5400000">
            <a:off x="-2711450" y="2712720"/>
            <a:ext cx="6857365" cy="1434465"/>
          </a:xfrm>
          <a:custGeom>
            <a:avLst/>
            <a:gdLst>
              <a:gd name="connsiteX0" fmla="*/ 1079 w 26784"/>
              <a:gd name="connsiteY0" fmla="*/ 987 h 4786"/>
              <a:gd name="connsiteX1" fmla="*/ 7064 w 26784"/>
              <a:gd name="connsiteY1" fmla="*/ 5 h 4786"/>
              <a:gd name="connsiteX2" fmla="*/ 13490 w 26784"/>
              <a:gd name="connsiteY2" fmla="*/ 1512 h 4786"/>
              <a:gd name="connsiteX3" fmla="*/ 18964 w 26784"/>
              <a:gd name="connsiteY3" fmla="*/ 755 h 4786"/>
              <a:gd name="connsiteX4" fmla="*/ 25307 w 26784"/>
              <a:gd name="connsiteY4" fmla="*/ 1558 h 4786"/>
              <a:gd name="connsiteX5" fmla="*/ 26679 w 26784"/>
              <a:gd name="connsiteY5" fmla="*/ 2929 h 4786"/>
              <a:gd name="connsiteX6" fmla="*/ 23250 w 26784"/>
              <a:gd name="connsiteY6" fmla="*/ 4644 h 4786"/>
              <a:gd name="connsiteX7" fmla="*/ 16301 w 26784"/>
              <a:gd name="connsiteY7" fmla="*/ 4598 h 4786"/>
              <a:gd name="connsiteX8" fmla="*/ 4599 w 26784"/>
              <a:gd name="connsiteY8" fmla="*/ 3867 h 4786"/>
              <a:gd name="connsiteX9" fmla="*/ 347 w 26784"/>
              <a:gd name="connsiteY9" fmla="*/ 987 h 4786"/>
              <a:gd name="connsiteX10" fmla="*/ 1079 w 26784"/>
              <a:gd name="connsiteY10" fmla="*/ 987 h 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99" h="2111">
                <a:moveTo>
                  <a:pt x="2229" y="0"/>
                </a:moveTo>
                <a:cubicBezTo>
                  <a:pt x="2328" y="0"/>
                  <a:pt x="2427" y="1"/>
                  <a:pt x="2524" y="5"/>
                </a:cubicBezTo>
                <a:cubicBezTo>
                  <a:pt x="4593" y="93"/>
                  <a:pt x="6984" y="1489"/>
                  <a:pt x="8950" y="1512"/>
                </a:cubicBezTo>
                <a:cubicBezTo>
                  <a:pt x="10916" y="1535"/>
                  <a:pt x="12455" y="748"/>
                  <a:pt x="14424" y="755"/>
                </a:cubicBezTo>
                <a:cubicBezTo>
                  <a:pt x="15778" y="761"/>
                  <a:pt x="17692" y="951"/>
                  <a:pt x="19152" y="1198"/>
                </a:cubicBezTo>
                <a:lnTo>
                  <a:pt x="19199" y="1206"/>
                </a:lnTo>
                <a:lnTo>
                  <a:pt x="19199" y="2111"/>
                </a:lnTo>
                <a:lnTo>
                  <a:pt x="0" y="2111"/>
                </a:lnTo>
                <a:lnTo>
                  <a:pt x="0" y="260"/>
                </a:lnTo>
                <a:lnTo>
                  <a:pt x="38" y="253"/>
                </a:lnTo>
                <a:cubicBezTo>
                  <a:pt x="776" y="110"/>
                  <a:pt x="1532" y="3"/>
                  <a:pt x="2229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alpha val="64000"/>
                </a:schemeClr>
              </a:gs>
              <a:gs pos="14000">
                <a:schemeClr val="bg1">
                  <a:alpha val="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7" name="任意多边形: 形状 46"/>
          <p:cNvSpPr/>
          <p:nvPr/>
        </p:nvSpPr>
        <p:spPr>
          <a:xfrm rot="5400000">
            <a:off x="-2624287" y="2623335"/>
            <a:ext cx="6858635" cy="1610060"/>
          </a:xfrm>
          <a:custGeom>
            <a:avLst/>
            <a:gdLst>
              <a:gd name="connsiteX0" fmla="*/ 19575 w 19684"/>
              <a:gd name="connsiteY0" fmla="*/ 0 h 1861"/>
              <a:gd name="connsiteX1" fmla="*/ 19665 w 19684"/>
              <a:gd name="connsiteY1" fmla="*/ 3 h 1861"/>
              <a:gd name="connsiteX2" fmla="*/ 19684 w 19684"/>
              <a:gd name="connsiteY2" fmla="*/ 4 h 1861"/>
              <a:gd name="connsiteX3" fmla="*/ 19684 w 19684"/>
              <a:gd name="connsiteY3" fmla="*/ 1861 h 1861"/>
              <a:gd name="connsiteX4" fmla="*/ 485 w 19684"/>
              <a:gd name="connsiteY4" fmla="*/ 1861 h 1861"/>
              <a:gd name="connsiteX5" fmla="*/ 485 w 19684"/>
              <a:gd name="connsiteY5" fmla="*/ 123 h 1861"/>
              <a:gd name="connsiteX6" fmla="*/ 0 w 19684"/>
              <a:gd name="connsiteY6" fmla="*/ 76 h 1861"/>
              <a:gd name="connsiteX7" fmla="*/ 577 w 19684"/>
              <a:gd name="connsiteY7" fmla="*/ 687 h 1861"/>
              <a:gd name="connsiteX8" fmla="*/ 4340 w 19684"/>
              <a:gd name="connsiteY8" fmla="*/ 1467 h 1861"/>
              <a:gd name="connsiteX9" fmla="*/ 10205 w 19684"/>
              <a:gd name="connsiteY9" fmla="*/ 528 h 1861"/>
              <a:gd name="connsiteX10" fmla="*/ 15816 w 19684"/>
              <a:gd name="connsiteY10" fmla="*/ 1338 h 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1" h="2536">
                <a:moveTo>
                  <a:pt x="1" y="126"/>
                </a:moveTo>
                <a:lnTo>
                  <a:pt x="2" y="126"/>
                </a:lnTo>
                <a:lnTo>
                  <a:pt x="2" y="549"/>
                </a:lnTo>
                <a:lnTo>
                  <a:pt x="1" y="548"/>
                </a:lnTo>
                <a:lnTo>
                  <a:pt x="1" y="126"/>
                </a:lnTo>
                <a:close/>
                <a:moveTo>
                  <a:pt x="10739" y="0"/>
                </a:moveTo>
                <a:cubicBezTo>
                  <a:pt x="10757" y="0"/>
                  <a:pt x="10774" y="1"/>
                  <a:pt x="10790" y="3"/>
                </a:cubicBezTo>
                <a:lnTo>
                  <a:pt x="10801" y="4"/>
                </a:lnTo>
                <a:lnTo>
                  <a:pt x="10801" y="1913"/>
                </a:lnTo>
                <a:lnTo>
                  <a:pt x="10799" y="1913"/>
                </a:lnTo>
                <a:lnTo>
                  <a:pt x="10799" y="2536"/>
                </a:lnTo>
                <a:lnTo>
                  <a:pt x="0" y="2536"/>
                </a:lnTo>
                <a:lnTo>
                  <a:pt x="0" y="1783"/>
                </a:lnTo>
                <a:lnTo>
                  <a:pt x="2" y="1783"/>
                </a:lnTo>
                <a:lnTo>
                  <a:pt x="2" y="549"/>
                </a:lnTo>
                <a:lnTo>
                  <a:pt x="15" y="569"/>
                </a:lnTo>
                <a:cubicBezTo>
                  <a:pt x="273" y="949"/>
                  <a:pt x="585" y="1223"/>
                  <a:pt x="1051" y="1317"/>
                </a:cubicBezTo>
                <a:cubicBezTo>
                  <a:pt x="2170" y="1508"/>
                  <a:pt x="3292" y="496"/>
                  <a:pt x="4380" y="519"/>
                </a:cubicBezTo>
                <a:cubicBezTo>
                  <a:pt x="5469" y="543"/>
                  <a:pt x="6507" y="1548"/>
                  <a:pt x="7583" y="1461"/>
                </a:cubicBezTo>
                <a:cubicBezTo>
                  <a:pt x="8625" y="1376"/>
                  <a:pt x="10027" y="-7"/>
                  <a:pt x="10739" y="0"/>
                </a:cubicBezTo>
                <a:close/>
              </a:path>
            </a:pathLst>
          </a:custGeom>
          <a:gradFill>
            <a:gsLst>
              <a:gs pos="60000">
                <a:schemeClr val="bg1">
                  <a:alpha val="13000"/>
                </a:schemeClr>
              </a:gs>
              <a:gs pos="23000">
                <a:schemeClr val="bg1">
                  <a:alpha val="0"/>
                </a:schemeClr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flipH="1" flipV="1">
            <a:off x="10581640" y="-1270"/>
            <a:ext cx="1610360" cy="6858635"/>
            <a:chOff x="9833" y="2132"/>
            <a:chExt cx="2536" cy="10801"/>
          </a:xfrm>
        </p:grpSpPr>
        <p:sp>
          <p:nvSpPr>
            <p:cNvPr id="2" name="任意多边形: 形状 45"/>
            <p:cNvSpPr/>
            <p:nvPr/>
          </p:nvSpPr>
          <p:spPr>
            <a:xfrm rot="5400000">
              <a:off x="5564" y="6405"/>
              <a:ext cx="10799" cy="2259"/>
            </a:xfrm>
            <a:custGeom>
              <a:avLst/>
              <a:gdLst>
                <a:gd name="connsiteX0" fmla="*/ 1079 w 26784"/>
                <a:gd name="connsiteY0" fmla="*/ 987 h 4786"/>
                <a:gd name="connsiteX1" fmla="*/ 7064 w 26784"/>
                <a:gd name="connsiteY1" fmla="*/ 5 h 4786"/>
                <a:gd name="connsiteX2" fmla="*/ 13490 w 26784"/>
                <a:gd name="connsiteY2" fmla="*/ 1512 h 4786"/>
                <a:gd name="connsiteX3" fmla="*/ 18964 w 26784"/>
                <a:gd name="connsiteY3" fmla="*/ 755 h 4786"/>
                <a:gd name="connsiteX4" fmla="*/ 25307 w 26784"/>
                <a:gd name="connsiteY4" fmla="*/ 1558 h 4786"/>
                <a:gd name="connsiteX5" fmla="*/ 26679 w 26784"/>
                <a:gd name="connsiteY5" fmla="*/ 2929 h 4786"/>
                <a:gd name="connsiteX6" fmla="*/ 23250 w 26784"/>
                <a:gd name="connsiteY6" fmla="*/ 4644 h 4786"/>
                <a:gd name="connsiteX7" fmla="*/ 16301 w 26784"/>
                <a:gd name="connsiteY7" fmla="*/ 4598 h 4786"/>
                <a:gd name="connsiteX8" fmla="*/ 4599 w 26784"/>
                <a:gd name="connsiteY8" fmla="*/ 3867 h 4786"/>
                <a:gd name="connsiteX9" fmla="*/ 347 w 26784"/>
                <a:gd name="connsiteY9" fmla="*/ 987 h 4786"/>
                <a:gd name="connsiteX10" fmla="*/ 1079 w 26784"/>
                <a:gd name="connsiteY10" fmla="*/ 987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199" h="2111">
                  <a:moveTo>
                    <a:pt x="2229" y="0"/>
                  </a:moveTo>
                  <a:cubicBezTo>
                    <a:pt x="2328" y="0"/>
                    <a:pt x="2427" y="1"/>
                    <a:pt x="2524" y="5"/>
                  </a:cubicBezTo>
                  <a:cubicBezTo>
                    <a:pt x="4593" y="93"/>
                    <a:pt x="6984" y="1489"/>
                    <a:pt x="8950" y="1512"/>
                  </a:cubicBezTo>
                  <a:cubicBezTo>
                    <a:pt x="10916" y="1535"/>
                    <a:pt x="12455" y="748"/>
                    <a:pt x="14424" y="755"/>
                  </a:cubicBezTo>
                  <a:cubicBezTo>
                    <a:pt x="15778" y="761"/>
                    <a:pt x="17692" y="951"/>
                    <a:pt x="19152" y="1198"/>
                  </a:cubicBezTo>
                  <a:lnTo>
                    <a:pt x="19199" y="1206"/>
                  </a:lnTo>
                  <a:lnTo>
                    <a:pt x="19199" y="2111"/>
                  </a:lnTo>
                  <a:lnTo>
                    <a:pt x="0" y="2111"/>
                  </a:lnTo>
                  <a:lnTo>
                    <a:pt x="0" y="260"/>
                  </a:lnTo>
                  <a:lnTo>
                    <a:pt x="38" y="253"/>
                  </a:lnTo>
                  <a:cubicBezTo>
                    <a:pt x="776" y="110"/>
                    <a:pt x="1532" y="3"/>
                    <a:pt x="2229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64000"/>
                  </a:schemeClr>
                </a:gs>
                <a:gs pos="14000">
                  <a:schemeClr val="bg1">
                    <a:alpha val="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" name="任意多边形: 形状 46"/>
            <p:cNvSpPr/>
            <p:nvPr/>
          </p:nvSpPr>
          <p:spPr>
            <a:xfrm rot="5400000">
              <a:off x="5701" y="6264"/>
              <a:ext cx="10801" cy="2536"/>
            </a:xfrm>
            <a:custGeom>
              <a:avLst/>
              <a:gdLst>
                <a:gd name="connsiteX0" fmla="*/ 19575 w 19684"/>
                <a:gd name="connsiteY0" fmla="*/ 0 h 1861"/>
                <a:gd name="connsiteX1" fmla="*/ 19665 w 19684"/>
                <a:gd name="connsiteY1" fmla="*/ 3 h 1861"/>
                <a:gd name="connsiteX2" fmla="*/ 19684 w 19684"/>
                <a:gd name="connsiteY2" fmla="*/ 4 h 1861"/>
                <a:gd name="connsiteX3" fmla="*/ 19684 w 19684"/>
                <a:gd name="connsiteY3" fmla="*/ 1861 h 1861"/>
                <a:gd name="connsiteX4" fmla="*/ 485 w 19684"/>
                <a:gd name="connsiteY4" fmla="*/ 1861 h 1861"/>
                <a:gd name="connsiteX5" fmla="*/ 485 w 19684"/>
                <a:gd name="connsiteY5" fmla="*/ 123 h 1861"/>
                <a:gd name="connsiteX6" fmla="*/ 0 w 19684"/>
                <a:gd name="connsiteY6" fmla="*/ 76 h 1861"/>
                <a:gd name="connsiteX7" fmla="*/ 577 w 19684"/>
                <a:gd name="connsiteY7" fmla="*/ 687 h 1861"/>
                <a:gd name="connsiteX8" fmla="*/ 4340 w 19684"/>
                <a:gd name="connsiteY8" fmla="*/ 1467 h 1861"/>
                <a:gd name="connsiteX9" fmla="*/ 10205 w 19684"/>
                <a:gd name="connsiteY9" fmla="*/ 528 h 1861"/>
                <a:gd name="connsiteX10" fmla="*/ 15816 w 19684"/>
                <a:gd name="connsiteY10" fmla="*/ 1338 h 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01" h="2536">
                  <a:moveTo>
                    <a:pt x="1" y="126"/>
                  </a:moveTo>
                  <a:lnTo>
                    <a:pt x="2" y="126"/>
                  </a:lnTo>
                  <a:lnTo>
                    <a:pt x="2" y="549"/>
                  </a:lnTo>
                  <a:lnTo>
                    <a:pt x="1" y="548"/>
                  </a:lnTo>
                  <a:lnTo>
                    <a:pt x="1" y="126"/>
                  </a:lnTo>
                  <a:close/>
                  <a:moveTo>
                    <a:pt x="10739" y="0"/>
                  </a:moveTo>
                  <a:cubicBezTo>
                    <a:pt x="10757" y="0"/>
                    <a:pt x="10774" y="1"/>
                    <a:pt x="10790" y="3"/>
                  </a:cubicBezTo>
                  <a:lnTo>
                    <a:pt x="10801" y="4"/>
                  </a:lnTo>
                  <a:lnTo>
                    <a:pt x="10801" y="1913"/>
                  </a:lnTo>
                  <a:lnTo>
                    <a:pt x="10799" y="1913"/>
                  </a:lnTo>
                  <a:lnTo>
                    <a:pt x="10799" y="2536"/>
                  </a:lnTo>
                  <a:lnTo>
                    <a:pt x="0" y="2536"/>
                  </a:lnTo>
                  <a:lnTo>
                    <a:pt x="0" y="1783"/>
                  </a:lnTo>
                  <a:lnTo>
                    <a:pt x="2" y="1783"/>
                  </a:lnTo>
                  <a:lnTo>
                    <a:pt x="2" y="549"/>
                  </a:lnTo>
                  <a:lnTo>
                    <a:pt x="15" y="569"/>
                  </a:lnTo>
                  <a:cubicBezTo>
                    <a:pt x="273" y="949"/>
                    <a:pt x="585" y="1223"/>
                    <a:pt x="1051" y="1317"/>
                  </a:cubicBezTo>
                  <a:cubicBezTo>
                    <a:pt x="2170" y="1508"/>
                    <a:pt x="3292" y="496"/>
                    <a:pt x="4380" y="519"/>
                  </a:cubicBezTo>
                  <a:cubicBezTo>
                    <a:pt x="5469" y="543"/>
                    <a:pt x="6507" y="1548"/>
                    <a:pt x="7583" y="1461"/>
                  </a:cubicBezTo>
                  <a:cubicBezTo>
                    <a:pt x="8625" y="1376"/>
                    <a:pt x="10027" y="-7"/>
                    <a:pt x="10739" y="0"/>
                  </a:cubicBezTo>
                  <a:close/>
                </a:path>
              </a:pathLst>
            </a:custGeom>
            <a:gradFill>
              <a:gsLst>
                <a:gs pos="60000">
                  <a:schemeClr val="bg1">
                    <a:alpha val="13000"/>
                  </a:schemeClr>
                </a:gs>
                <a:gs pos="23000">
                  <a:schemeClr val="bg1">
                    <a:alpha val="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224155" y="280035"/>
            <a:ext cx="11700000" cy="63000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燕尾形 6"/>
          <p:cNvSpPr/>
          <p:nvPr userDrawn="1"/>
        </p:nvSpPr>
        <p:spPr>
          <a:xfrm>
            <a:off x="244475" y="479425"/>
            <a:ext cx="8184515" cy="692150"/>
          </a:xfrm>
          <a:prstGeom prst="chevron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3" hasCustomPrompt="1"/>
          </p:nvPr>
        </p:nvSpPr>
        <p:spPr>
          <a:xfrm>
            <a:off x="1012825" y="521335"/>
            <a:ext cx="7244715" cy="608330"/>
          </a:xfrm>
          <a:effectLst/>
        </p:spPr>
        <p:txBody>
          <a:bodyPr lIns="101600" tIns="38100" rIns="76200" bIns="3810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600" b="0" u="none" strike="noStrike" kern="1200" cap="none" spc="200" normalizeH="0" baseline="0">
                <a:solidFill>
                  <a:srgbClr val="426126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algn="l" fontAlgn="auto"/>
            <a:r>
              <a:rPr lang="zh-CN" altLang="en-US" sz="3600" strike="noStrike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中黑简" panose="02010600000101010101" charset="-122"/>
                <a:ea typeface="汉仪中黑简" panose="02010600000101010101" charset="-122"/>
              </a:rPr>
              <a:t>一、</a:t>
            </a:r>
            <a:r>
              <a:rPr lang="zh-CN" alt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中黑简" panose="02010600000101010101" charset="-122"/>
                <a:ea typeface="汉仪中黑简" panose="02010600000101010101" charset="-122"/>
              </a:rPr>
              <a:t>全面工作总结</a:t>
            </a:r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中黑简" panose="02010600000101010101" charset="-122"/>
              <a:ea typeface="汉仪中黑简" panose="02010600000101010101" charset="-122"/>
            </a:endParaRPr>
          </a:p>
        </p:txBody>
      </p:sp>
      <p:sp>
        <p:nvSpPr>
          <p:cNvPr id="214" name="平行四边形 213"/>
          <p:cNvSpPr/>
          <p:nvPr/>
        </p:nvSpPr>
        <p:spPr>
          <a:xfrm>
            <a:off x="1" y="0"/>
            <a:ext cx="12191999" cy="6858000"/>
          </a:xfrm>
          <a:prstGeom prst="parallelogram">
            <a:avLst>
              <a:gd name="adj" fmla="val 89805"/>
            </a:avLst>
          </a:prstGeom>
          <a:blipFill dpi="0" rotWithShape="1">
            <a:blip r:embed="rId1">
              <a:alphaModFix amt="28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>
                <a:sym typeface="+mn-ea"/>
              </a:rPr>
              <a:t>此处填入文件出台的原因和目的</a:t>
            </a:r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6910" y="1295400"/>
            <a:ext cx="10500360" cy="4831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（一）做好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党建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文章，强化组织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硬支撑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。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一是政治优势更加彰显。通过领导班子带头学、落实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四下基层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制度，组织集中学习研讨</a:t>
            </a:r>
            <a:r>
              <a:rPr lang="en-US" altLang="zh-CN">
                <a:sym typeface="+mn-ea"/>
              </a:rPr>
              <a:t>4</a:t>
            </a:r>
            <a:r>
              <a:rPr lang="zh-CN" altLang="en-US">
                <a:sym typeface="+mn-ea"/>
              </a:rPr>
              <a:t>次，全年开展理论学习中心组集体学习</a:t>
            </a:r>
            <a:r>
              <a:rPr lang="en-US" altLang="zh-CN">
                <a:sym typeface="+mn-ea"/>
              </a:rPr>
              <a:t>12</a:t>
            </a:r>
            <a:r>
              <a:rPr lang="zh-CN" altLang="en-US">
                <a:sym typeface="+mn-ea"/>
              </a:rPr>
              <a:t>次，落实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第一议题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学习</a:t>
            </a:r>
            <a:r>
              <a:rPr lang="en-US" altLang="zh-CN">
                <a:sym typeface="+mn-ea"/>
              </a:rPr>
              <a:t>20</a:t>
            </a:r>
            <a:r>
              <a:rPr lang="zh-CN" altLang="en-US">
                <a:sym typeface="+mn-ea"/>
              </a:rPr>
              <a:t>次。组织基层党支部开展党纪学习教育</a:t>
            </a:r>
            <a:r>
              <a:rPr lang="en-US" altLang="zh-CN">
                <a:sym typeface="+mn-ea"/>
              </a:rPr>
              <a:t>188</a:t>
            </a:r>
            <a:r>
              <a:rPr lang="zh-CN" altLang="en-US">
                <a:sym typeface="+mn-ea"/>
              </a:rPr>
              <a:t>次、党组织书记讲专题党课</a:t>
            </a:r>
            <a:r>
              <a:rPr lang="en-US" altLang="zh-CN">
                <a:sym typeface="+mn-ea"/>
              </a:rPr>
              <a:t>50</a:t>
            </a:r>
            <a:r>
              <a:rPr lang="zh-CN" altLang="en-US">
                <a:sym typeface="+mn-ea"/>
              </a:rPr>
              <a:t>余次。依托云山书院大讲堂和屋场课堂，持续开展二十大精神、二十届二中、三中全会精神集中学习</a:t>
            </a:r>
            <a:r>
              <a:rPr lang="en-US" altLang="zh-CN">
                <a:sym typeface="+mn-ea"/>
              </a:rPr>
              <a:t>30</a:t>
            </a:r>
            <a:r>
              <a:rPr lang="zh-CN" altLang="en-US">
                <a:sym typeface="+mn-ea"/>
              </a:rPr>
              <a:t>余次。创新组织实施</a:t>
            </a:r>
            <a:r>
              <a:rPr lang="en-US" altLang="zh-CN">
                <a:sym typeface="+mn-ea"/>
              </a:rPr>
              <a:t>2024</a:t>
            </a:r>
            <a:r>
              <a:rPr lang="zh-CN" altLang="en-US">
                <a:sym typeface="+mn-ea"/>
              </a:rPr>
              <a:t>年度党员冬春训，设置多种特色课程，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线上</a:t>
            </a:r>
            <a:r>
              <a:rPr lang="en-US" altLang="zh-CN">
                <a:sym typeface="+mn-ea"/>
              </a:rPr>
              <a:t>+</a:t>
            </a:r>
            <a:r>
              <a:rPr lang="zh-CN" altLang="en-US">
                <a:sym typeface="+mn-ea"/>
              </a:rPr>
              <a:t>线下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培训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三长</a:t>
            </a:r>
            <a:r>
              <a:rPr lang="en-US" altLang="zh-CN">
                <a:sym typeface="+mn-ea"/>
              </a:rPr>
              <a:t>”“</a:t>
            </a:r>
            <a:r>
              <a:rPr lang="zh-CN" altLang="en-US">
                <a:sym typeface="+mn-ea"/>
              </a:rPr>
              <a:t>农村党员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近</a:t>
            </a:r>
            <a:r>
              <a:rPr lang="en-US" altLang="zh-CN">
                <a:sym typeface="+mn-ea"/>
              </a:rPr>
              <a:t>2000</a:t>
            </a:r>
            <a:r>
              <a:rPr lang="zh-CN" altLang="en-US">
                <a:sym typeface="+mn-ea"/>
              </a:rPr>
              <a:t>人次，送学上门</a:t>
            </a:r>
            <a:r>
              <a:rPr lang="en-US" altLang="zh-CN">
                <a:sym typeface="+mn-ea"/>
              </a:rPr>
              <a:t>128</a:t>
            </a:r>
            <a:r>
              <a:rPr lang="zh-CN" altLang="en-US">
                <a:sym typeface="+mn-ea"/>
              </a:rPr>
              <a:t>人次。二是治理效能持续增强。设立周三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群众工作日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，持续优化完善民生诉求收集、问题处置机制，以镇对村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三进三实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考核为抓手加强调度，狠抓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民情三会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贯彻落实。建立镇级纠纷调处专家库共</a:t>
            </a:r>
            <a:r>
              <a:rPr lang="en-US" altLang="zh-CN">
                <a:sym typeface="+mn-ea"/>
              </a:rPr>
              <a:t>10</a:t>
            </a:r>
            <a:r>
              <a:rPr lang="zh-CN" altLang="en-US">
                <a:sym typeface="+mn-ea"/>
              </a:rPr>
              <a:t>人、村级调处专家团</a:t>
            </a:r>
            <a:r>
              <a:rPr lang="en-US" altLang="zh-CN">
                <a:sym typeface="+mn-ea"/>
              </a:rPr>
              <a:t>12</a:t>
            </a:r>
            <a:r>
              <a:rPr lang="zh-CN" altLang="en-US">
                <a:sym typeface="+mn-ea"/>
              </a:rPr>
              <a:t>支，鼓励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三长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与调解员、调处专家交叉任职，不断完善深化横市</a:t>
            </a:r>
            <a:r>
              <a:rPr lang="en-US" altLang="zh-CN">
                <a:sym typeface="+mn-ea"/>
              </a:rPr>
              <a:t>“1234”</a:t>
            </a:r>
            <a:r>
              <a:rPr lang="zh-CN" altLang="en-US">
                <a:sym typeface="+mn-ea"/>
              </a:rPr>
              <a:t>工作模式，动态增补调整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三长</a:t>
            </a:r>
            <a:r>
              <a:rPr lang="en-US" altLang="zh-CN">
                <a:sym typeface="+mn-ea"/>
              </a:rPr>
              <a:t>”35</a:t>
            </a:r>
            <a:r>
              <a:rPr lang="zh-CN" altLang="en-US">
                <a:sym typeface="+mn-ea"/>
              </a:rPr>
              <a:t>人，评选镇级优秀片长</a:t>
            </a:r>
            <a:r>
              <a:rPr lang="en-US" altLang="zh-CN">
                <a:sym typeface="+mn-ea"/>
              </a:rPr>
              <a:t>6</a:t>
            </a:r>
            <a:r>
              <a:rPr lang="zh-CN" altLang="en-US">
                <a:sym typeface="+mn-ea"/>
              </a:rPr>
              <a:t>名、组长</a:t>
            </a:r>
            <a:r>
              <a:rPr lang="en-US" altLang="zh-CN">
                <a:sym typeface="+mn-ea"/>
              </a:rPr>
              <a:t>12</a:t>
            </a:r>
            <a:r>
              <a:rPr lang="zh-CN" altLang="en-US">
                <a:sym typeface="+mn-ea"/>
              </a:rPr>
              <a:t>名、邻长</a:t>
            </a:r>
            <a:r>
              <a:rPr lang="en-US" altLang="zh-CN">
                <a:sym typeface="+mn-ea"/>
              </a:rPr>
              <a:t>24</a:t>
            </a:r>
            <a:r>
              <a:rPr lang="zh-CN" altLang="en-US">
                <a:sym typeface="+mn-ea"/>
              </a:rPr>
              <a:t>名。积极落实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比邻卡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激励项目，发动参加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比邻卡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活动商户</a:t>
            </a:r>
            <a:r>
              <a:rPr lang="en-US" altLang="zh-CN">
                <a:sym typeface="+mn-ea"/>
              </a:rPr>
              <a:t>4</a:t>
            </a:r>
            <a:r>
              <a:rPr lang="zh-CN" altLang="en-US">
                <a:sym typeface="+mn-ea"/>
              </a:rPr>
              <a:t>户，发展意向商户</a:t>
            </a:r>
            <a:r>
              <a:rPr lang="en-US" altLang="zh-CN">
                <a:sym typeface="+mn-ea"/>
              </a:rPr>
              <a:t>6</a:t>
            </a:r>
            <a:r>
              <a:rPr lang="zh-CN" altLang="en-US">
                <a:sym typeface="+mn-ea"/>
              </a:rPr>
              <a:t>户。分类推出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菜单式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业务培训，由镇村干部合计</a:t>
            </a:r>
            <a:r>
              <a:rPr lang="en-US" altLang="zh-CN">
                <a:sym typeface="+mn-ea"/>
              </a:rPr>
              <a:t>15</a:t>
            </a:r>
            <a:r>
              <a:rPr lang="zh-CN" altLang="en-US">
                <a:sym typeface="+mn-ea"/>
              </a:rPr>
              <a:t>人轮流交叉授课，发放材料</a:t>
            </a:r>
            <a:r>
              <a:rPr lang="en-US" altLang="zh-CN">
                <a:sym typeface="+mn-ea"/>
              </a:rPr>
              <a:t>1300</a:t>
            </a:r>
            <a:r>
              <a:rPr lang="zh-CN" altLang="en-US">
                <a:sym typeface="+mn-ea"/>
              </a:rPr>
              <a:t>余份，有效提升</a:t>
            </a:r>
            <a:r>
              <a:rPr lang="en-US" altLang="zh-CN">
                <a:sym typeface="+mn-ea"/>
              </a:rPr>
              <a:t>1319</a:t>
            </a:r>
            <a:r>
              <a:rPr lang="zh-CN" altLang="en-US">
                <a:sym typeface="+mn-ea"/>
              </a:rPr>
              <a:t>名参训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三长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的服务群众能力，优秀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三长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事迹被学习强国、新湖南、宁乡党建推介</a:t>
            </a:r>
            <a:r>
              <a:rPr lang="en-US" altLang="zh-CN">
                <a:sym typeface="+mn-ea"/>
              </a:rPr>
              <a:t>10</a:t>
            </a:r>
            <a:r>
              <a:rPr lang="zh-CN" altLang="en-US">
                <a:sym typeface="+mn-ea"/>
              </a:rPr>
              <a:t>余次。全年无越级访、进京访。三是主体责任全面落实。贯彻党委落实全面从严治党主体责任规定要求，建立意识形态工作协同落实机制，班子成员认真落实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一岗双责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。建立健全意识形态工作研判机制，完善意识形态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四级塔群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、基层网络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三员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队伍，专题研究意识形态工作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次，排查化解风险隐患</a:t>
            </a:r>
            <a:r>
              <a:rPr lang="en-US" altLang="zh-CN">
                <a:sym typeface="+mn-ea"/>
              </a:rPr>
              <a:t>116</a:t>
            </a:r>
            <a:r>
              <a:rPr lang="zh-CN" altLang="en-US">
                <a:sym typeface="+mn-ea"/>
              </a:rPr>
              <a:t>条，舆情上报</a:t>
            </a:r>
            <a:r>
              <a:rPr lang="en-US" altLang="zh-CN">
                <a:sym typeface="+mn-ea"/>
              </a:rPr>
              <a:t>82</a:t>
            </a:r>
            <a:r>
              <a:rPr lang="zh-CN" altLang="en-US">
                <a:sym typeface="+mn-ea"/>
              </a:rPr>
              <a:t>起、处置</a:t>
            </a:r>
            <a:r>
              <a:rPr lang="en-US" altLang="zh-CN">
                <a:sym typeface="+mn-ea"/>
              </a:rPr>
              <a:t>19</a:t>
            </a:r>
            <a:r>
              <a:rPr lang="zh-CN" altLang="en-US">
                <a:sym typeface="+mn-ea"/>
              </a:rPr>
              <a:t>起，省市、宁乡市等各级主流媒体推介报道横市相关新闻</a:t>
            </a:r>
            <a:r>
              <a:rPr lang="en-US" altLang="zh-CN">
                <a:sym typeface="+mn-ea"/>
              </a:rPr>
              <a:t>197</a:t>
            </a:r>
            <a:r>
              <a:rPr lang="zh-CN" altLang="en-US">
                <a:sym typeface="+mn-ea"/>
              </a:rPr>
              <a:t>条</a:t>
            </a:r>
            <a:r>
              <a:rPr lang="zh-CN" altLang="en-US" sz="2000">
                <a:sym typeface="+mn-ea"/>
              </a:rPr>
              <a:t>。</a:t>
            </a:r>
            <a:endParaRPr lang="zh-CN" altLang="en-US" sz="2000"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5" y="0"/>
            <a:ext cx="12191365" cy="6858635"/>
          </a:xfrm>
          <a:prstGeom prst="rect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21589" y="-2540"/>
            <a:ext cx="12191999" cy="6858000"/>
          </a:xfrm>
          <a:prstGeom prst="rect">
            <a:avLst/>
          </a:prstGeom>
          <a:blipFill dpi="0" rotWithShape="1">
            <a:blip r:embed="rId1">
              <a:alphaModFix amt="15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任意多边形: 形状 45"/>
          <p:cNvSpPr/>
          <p:nvPr/>
        </p:nvSpPr>
        <p:spPr>
          <a:xfrm rot="5400000">
            <a:off x="-2711450" y="2712720"/>
            <a:ext cx="6857365" cy="1434465"/>
          </a:xfrm>
          <a:custGeom>
            <a:avLst/>
            <a:gdLst>
              <a:gd name="connsiteX0" fmla="*/ 1079 w 26784"/>
              <a:gd name="connsiteY0" fmla="*/ 987 h 4786"/>
              <a:gd name="connsiteX1" fmla="*/ 7064 w 26784"/>
              <a:gd name="connsiteY1" fmla="*/ 5 h 4786"/>
              <a:gd name="connsiteX2" fmla="*/ 13490 w 26784"/>
              <a:gd name="connsiteY2" fmla="*/ 1512 h 4786"/>
              <a:gd name="connsiteX3" fmla="*/ 18964 w 26784"/>
              <a:gd name="connsiteY3" fmla="*/ 755 h 4786"/>
              <a:gd name="connsiteX4" fmla="*/ 25307 w 26784"/>
              <a:gd name="connsiteY4" fmla="*/ 1558 h 4786"/>
              <a:gd name="connsiteX5" fmla="*/ 26679 w 26784"/>
              <a:gd name="connsiteY5" fmla="*/ 2929 h 4786"/>
              <a:gd name="connsiteX6" fmla="*/ 23250 w 26784"/>
              <a:gd name="connsiteY6" fmla="*/ 4644 h 4786"/>
              <a:gd name="connsiteX7" fmla="*/ 16301 w 26784"/>
              <a:gd name="connsiteY7" fmla="*/ 4598 h 4786"/>
              <a:gd name="connsiteX8" fmla="*/ 4599 w 26784"/>
              <a:gd name="connsiteY8" fmla="*/ 3867 h 4786"/>
              <a:gd name="connsiteX9" fmla="*/ 347 w 26784"/>
              <a:gd name="connsiteY9" fmla="*/ 987 h 4786"/>
              <a:gd name="connsiteX10" fmla="*/ 1079 w 26784"/>
              <a:gd name="connsiteY10" fmla="*/ 987 h 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99" h="2111">
                <a:moveTo>
                  <a:pt x="2229" y="0"/>
                </a:moveTo>
                <a:cubicBezTo>
                  <a:pt x="2328" y="0"/>
                  <a:pt x="2427" y="1"/>
                  <a:pt x="2524" y="5"/>
                </a:cubicBezTo>
                <a:cubicBezTo>
                  <a:pt x="4593" y="93"/>
                  <a:pt x="6984" y="1489"/>
                  <a:pt x="8950" y="1512"/>
                </a:cubicBezTo>
                <a:cubicBezTo>
                  <a:pt x="10916" y="1535"/>
                  <a:pt x="12455" y="748"/>
                  <a:pt x="14424" y="755"/>
                </a:cubicBezTo>
                <a:cubicBezTo>
                  <a:pt x="15778" y="761"/>
                  <a:pt x="17692" y="951"/>
                  <a:pt x="19152" y="1198"/>
                </a:cubicBezTo>
                <a:lnTo>
                  <a:pt x="19199" y="1206"/>
                </a:lnTo>
                <a:lnTo>
                  <a:pt x="19199" y="2111"/>
                </a:lnTo>
                <a:lnTo>
                  <a:pt x="0" y="2111"/>
                </a:lnTo>
                <a:lnTo>
                  <a:pt x="0" y="260"/>
                </a:lnTo>
                <a:lnTo>
                  <a:pt x="38" y="253"/>
                </a:lnTo>
                <a:cubicBezTo>
                  <a:pt x="776" y="110"/>
                  <a:pt x="1532" y="3"/>
                  <a:pt x="2229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alpha val="64000"/>
                </a:schemeClr>
              </a:gs>
              <a:gs pos="14000">
                <a:schemeClr val="bg1">
                  <a:alpha val="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7" name="任意多边形: 形状 46"/>
          <p:cNvSpPr/>
          <p:nvPr/>
        </p:nvSpPr>
        <p:spPr>
          <a:xfrm rot="5400000">
            <a:off x="-2624287" y="2623335"/>
            <a:ext cx="6858635" cy="1610060"/>
          </a:xfrm>
          <a:custGeom>
            <a:avLst/>
            <a:gdLst>
              <a:gd name="connsiteX0" fmla="*/ 19575 w 19684"/>
              <a:gd name="connsiteY0" fmla="*/ 0 h 1861"/>
              <a:gd name="connsiteX1" fmla="*/ 19665 w 19684"/>
              <a:gd name="connsiteY1" fmla="*/ 3 h 1861"/>
              <a:gd name="connsiteX2" fmla="*/ 19684 w 19684"/>
              <a:gd name="connsiteY2" fmla="*/ 4 h 1861"/>
              <a:gd name="connsiteX3" fmla="*/ 19684 w 19684"/>
              <a:gd name="connsiteY3" fmla="*/ 1861 h 1861"/>
              <a:gd name="connsiteX4" fmla="*/ 485 w 19684"/>
              <a:gd name="connsiteY4" fmla="*/ 1861 h 1861"/>
              <a:gd name="connsiteX5" fmla="*/ 485 w 19684"/>
              <a:gd name="connsiteY5" fmla="*/ 123 h 1861"/>
              <a:gd name="connsiteX6" fmla="*/ 0 w 19684"/>
              <a:gd name="connsiteY6" fmla="*/ 76 h 1861"/>
              <a:gd name="connsiteX7" fmla="*/ 577 w 19684"/>
              <a:gd name="connsiteY7" fmla="*/ 687 h 1861"/>
              <a:gd name="connsiteX8" fmla="*/ 4340 w 19684"/>
              <a:gd name="connsiteY8" fmla="*/ 1467 h 1861"/>
              <a:gd name="connsiteX9" fmla="*/ 10205 w 19684"/>
              <a:gd name="connsiteY9" fmla="*/ 528 h 1861"/>
              <a:gd name="connsiteX10" fmla="*/ 15816 w 19684"/>
              <a:gd name="connsiteY10" fmla="*/ 1338 h 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1" h="2536">
                <a:moveTo>
                  <a:pt x="1" y="126"/>
                </a:moveTo>
                <a:lnTo>
                  <a:pt x="2" y="126"/>
                </a:lnTo>
                <a:lnTo>
                  <a:pt x="2" y="549"/>
                </a:lnTo>
                <a:lnTo>
                  <a:pt x="1" y="548"/>
                </a:lnTo>
                <a:lnTo>
                  <a:pt x="1" y="126"/>
                </a:lnTo>
                <a:close/>
                <a:moveTo>
                  <a:pt x="10739" y="0"/>
                </a:moveTo>
                <a:cubicBezTo>
                  <a:pt x="10757" y="0"/>
                  <a:pt x="10774" y="1"/>
                  <a:pt x="10790" y="3"/>
                </a:cubicBezTo>
                <a:lnTo>
                  <a:pt x="10801" y="4"/>
                </a:lnTo>
                <a:lnTo>
                  <a:pt x="10801" y="1913"/>
                </a:lnTo>
                <a:lnTo>
                  <a:pt x="10799" y="1913"/>
                </a:lnTo>
                <a:lnTo>
                  <a:pt x="10799" y="2536"/>
                </a:lnTo>
                <a:lnTo>
                  <a:pt x="0" y="2536"/>
                </a:lnTo>
                <a:lnTo>
                  <a:pt x="0" y="1783"/>
                </a:lnTo>
                <a:lnTo>
                  <a:pt x="2" y="1783"/>
                </a:lnTo>
                <a:lnTo>
                  <a:pt x="2" y="549"/>
                </a:lnTo>
                <a:lnTo>
                  <a:pt x="15" y="569"/>
                </a:lnTo>
                <a:cubicBezTo>
                  <a:pt x="273" y="949"/>
                  <a:pt x="585" y="1223"/>
                  <a:pt x="1051" y="1317"/>
                </a:cubicBezTo>
                <a:cubicBezTo>
                  <a:pt x="2170" y="1508"/>
                  <a:pt x="3292" y="496"/>
                  <a:pt x="4380" y="519"/>
                </a:cubicBezTo>
                <a:cubicBezTo>
                  <a:pt x="5469" y="543"/>
                  <a:pt x="6507" y="1548"/>
                  <a:pt x="7583" y="1461"/>
                </a:cubicBezTo>
                <a:cubicBezTo>
                  <a:pt x="8625" y="1376"/>
                  <a:pt x="10027" y="-7"/>
                  <a:pt x="10739" y="0"/>
                </a:cubicBezTo>
                <a:close/>
              </a:path>
            </a:pathLst>
          </a:custGeom>
          <a:gradFill>
            <a:gsLst>
              <a:gs pos="60000">
                <a:schemeClr val="bg1">
                  <a:alpha val="13000"/>
                </a:schemeClr>
              </a:gs>
              <a:gs pos="23000">
                <a:schemeClr val="bg1">
                  <a:alpha val="0"/>
                </a:schemeClr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flipH="1" flipV="1">
            <a:off x="10581640" y="-1270"/>
            <a:ext cx="1610360" cy="6858635"/>
            <a:chOff x="9833" y="2132"/>
            <a:chExt cx="2536" cy="10801"/>
          </a:xfrm>
        </p:grpSpPr>
        <p:sp>
          <p:nvSpPr>
            <p:cNvPr id="2" name="任意多边形: 形状 45"/>
            <p:cNvSpPr/>
            <p:nvPr/>
          </p:nvSpPr>
          <p:spPr>
            <a:xfrm rot="5400000">
              <a:off x="5564" y="6405"/>
              <a:ext cx="10799" cy="2259"/>
            </a:xfrm>
            <a:custGeom>
              <a:avLst/>
              <a:gdLst>
                <a:gd name="connsiteX0" fmla="*/ 1079 w 26784"/>
                <a:gd name="connsiteY0" fmla="*/ 987 h 4786"/>
                <a:gd name="connsiteX1" fmla="*/ 7064 w 26784"/>
                <a:gd name="connsiteY1" fmla="*/ 5 h 4786"/>
                <a:gd name="connsiteX2" fmla="*/ 13490 w 26784"/>
                <a:gd name="connsiteY2" fmla="*/ 1512 h 4786"/>
                <a:gd name="connsiteX3" fmla="*/ 18964 w 26784"/>
                <a:gd name="connsiteY3" fmla="*/ 755 h 4786"/>
                <a:gd name="connsiteX4" fmla="*/ 25307 w 26784"/>
                <a:gd name="connsiteY4" fmla="*/ 1558 h 4786"/>
                <a:gd name="connsiteX5" fmla="*/ 26679 w 26784"/>
                <a:gd name="connsiteY5" fmla="*/ 2929 h 4786"/>
                <a:gd name="connsiteX6" fmla="*/ 23250 w 26784"/>
                <a:gd name="connsiteY6" fmla="*/ 4644 h 4786"/>
                <a:gd name="connsiteX7" fmla="*/ 16301 w 26784"/>
                <a:gd name="connsiteY7" fmla="*/ 4598 h 4786"/>
                <a:gd name="connsiteX8" fmla="*/ 4599 w 26784"/>
                <a:gd name="connsiteY8" fmla="*/ 3867 h 4786"/>
                <a:gd name="connsiteX9" fmla="*/ 347 w 26784"/>
                <a:gd name="connsiteY9" fmla="*/ 987 h 4786"/>
                <a:gd name="connsiteX10" fmla="*/ 1079 w 26784"/>
                <a:gd name="connsiteY10" fmla="*/ 987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199" h="2111">
                  <a:moveTo>
                    <a:pt x="2229" y="0"/>
                  </a:moveTo>
                  <a:cubicBezTo>
                    <a:pt x="2328" y="0"/>
                    <a:pt x="2427" y="1"/>
                    <a:pt x="2524" y="5"/>
                  </a:cubicBezTo>
                  <a:cubicBezTo>
                    <a:pt x="4593" y="93"/>
                    <a:pt x="6984" y="1489"/>
                    <a:pt x="8950" y="1512"/>
                  </a:cubicBezTo>
                  <a:cubicBezTo>
                    <a:pt x="10916" y="1535"/>
                    <a:pt x="12455" y="748"/>
                    <a:pt x="14424" y="755"/>
                  </a:cubicBezTo>
                  <a:cubicBezTo>
                    <a:pt x="15778" y="761"/>
                    <a:pt x="17692" y="951"/>
                    <a:pt x="19152" y="1198"/>
                  </a:cubicBezTo>
                  <a:lnTo>
                    <a:pt x="19199" y="1206"/>
                  </a:lnTo>
                  <a:lnTo>
                    <a:pt x="19199" y="2111"/>
                  </a:lnTo>
                  <a:lnTo>
                    <a:pt x="0" y="2111"/>
                  </a:lnTo>
                  <a:lnTo>
                    <a:pt x="0" y="260"/>
                  </a:lnTo>
                  <a:lnTo>
                    <a:pt x="38" y="253"/>
                  </a:lnTo>
                  <a:cubicBezTo>
                    <a:pt x="776" y="110"/>
                    <a:pt x="1532" y="3"/>
                    <a:pt x="2229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64000"/>
                  </a:schemeClr>
                </a:gs>
                <a:gs pos="14000">
                  <a:schemeClr val="bg1">
                    <a:alpha val="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" name="任意多边形: 形状 46"/>
            <p:cNvSpPr/>
            <p:nvPr/>
          </p:nvSpPr>
          <p:spPr>
            <a:xfrm rot="5400000">
              <a:off x="5701" y="6264"/>
              <a:ext cx="10801" cy="2536"/>
            </a:xfrm>
            <a:custGeom>
              <a:avLst/>
              <a:gdLst>
                <a:gd name="connsiteX0" fmla="*/ 19575 w 19684"/>
                <a:gd name="connsiteY0" fmla="*/ 0 h 1861"/>
                <a:gd name="connsiteX1" fmla="*/ 19665 w 19684"/>
                <a:gd name="connsiteY1" fmla="*/ 3 h 1861"/>
                <a:gd name="connsiteX2" fmla="*/ 19684 w 19684"/>
                <a:gd name="connsiteY2" fmla="*/ 4 h 1861"/>
                <a:gd name="connsiteX3" fmla="*/ 19684 w 19684"/>
                <a:gd name="connsiteY3" fmla="*/ 1861 h 1861"/>
                <a:gd name="connsiteX4" fmla="*/ 485 w 19684"/>
                <a:gd name="connsiteY4" fmla="*/ 1861 h 1861"/>
                <a:gd name="connsiteX5" fmla="*/ 485 w 19684"/>
                <a:gd name="connsiteY5" fmla="*/ 123 h 1861"/>
                <a:gd name="connsiteX6" fmla="*/ 0 w 19684"/>
                <a:gd name="connsiteY6" fmla="*/ 76 h 1861"/>
                <a:gd name="connsiteX7" fmla="*/ 577 w 19684"/>
                <a:gd name="connsiteY7" fmla="*/ 687 h 1861"/>
                <a:gd name="connsiteX8" fmla="*/ 4340 w 19684"/>
                <a:gd name="connsiteY8" fmla="*/ 1467 h 1861"/>
                <a:gd name="connsiteX9" fmla="*/ 10205 w 19684"/>
                <a:gd name="connsiteY9" fmla="*/ 528 h 1861"/>
                <a:gd name="connsiteX10" fmla="*/ 15816 w 19684"/>
                <a:gd name="connsiteY10" fmla="*/ 1338 h 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01" h="2536">
                  <a:moveTo>
                    <a:pt x="1" y="126"/>
                  </a:moveTo>
                  <a:lnTo>
                    <a:pt x="2" y="126"/>
                  </a:lnTo>
                  <a:lnTo>
                    <a:pt x="2" y="549"/>
                  </a:lnTo>
                  <a:lnTo>
                    <a:pt x="1" y="548"/>
                  </a:lnTo>
                  <a:lnTo>
                    <a:pt x="1" y="126"/>
                  </a:lnTo>
                  <a:close/>
                  <a:moveTo>
                    <a:pt x="10739" y="0"/>
                  </a:moveTo>
                  <a:cubicBezTo>
                    <a:pt x="10757" y="0"/>
                    <a:pt x="10774" y="1"/>
                    <a:pt x="10790" y="3"/>
                  </a:cubicBezTo>
                  <a:lnTo>
                    <a:pt x="10801" y="4"/>
                  </a:lnTo>
                  <a:lnTo>
                    <a:pt x="10801" y="1913"/>
                  </a:lnTo>
                  <a:lnTo>
                    <a:pt x="10799" y="1913"/>
                  </a:lnTo>
                  <a:lnTo>
                    <a:pt x="10799" y="2536"/>
                  </a:lnTo>
                  <a:lnTo>
                    <a:pt x="0" y="2536"/>
                  </a:lnTo>
                  <a:lnTo>
                    <a:pt x="0" y="1783"/>
                  </a:lnTo>
                  <a:lnTo>
                    <a:pt x="2" y="1783"/>
                  </a:lnTo>
                  <a:lnTo>
                    <a:pt x="2" y="549"/>
                  </a:lnTo>
                  <a:lnTo>
                    <a:pt x="15" y="569"/>
                  </a:lnTo>
                  <a:cubicBezTo>
                    <a:pt x="273" y="949"/>
                    <a:pt x="585" y="1223"/>
                    <a:pt x="1051" y="1317"/>
                  </a:cubicBezTo>
                  <a:cubicBezTo>
                    <a:pt x="2170" y="1508"/>
                    <a:pt x="3292" y="496"/>
                    <a:pt x="4380" y="519"/>
                  </a:cubicBezTo>
                  <a:cubicBezTo>
                    <a:pt x="5469" y="543"/>
                    <a:pt x="6507" y="1548"/>
                    <a:pt x="7583" y="1461"/>
                  </a:cubicBezTo>
                  <a:cubicBezTo>
                    <a:pt x="8625" y="1376"/>
                    <a:pt x="10027" y="-7"/>
                    <a:pt x="10739" y="0"/>
                  </a:cubicBezTo>
                  <a:close/>
                </a:path>
              </a:pathLst>
            </a:custGeom>
            <a:gradFill>
              <a:gsLst>
                <a:gs pos="60000">
                  <a:schemeClr val="bg1">
                    <a:alpha val="13000"/>
                  </a:schemeClr>
                </a:gs>
                <a:gs pos="23000">
                  <a:schemeClr val="bg1">
                    <a:alpha val="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224155" y="280035"/>
            <a:ext cx="11700000" cy="63000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燕尾形 6"/>
          <p:cNvSpPr/>
          <p:nvPr userDrawn="1"/>
        </p:nvSpPr>
        <p:spPr>
          <a:xfrm>
            <a:off x="244475" y="479425"/>
            <a:ext cx="8184515" cy="692150"/>
          </a:xfrm>
          <a:prstGeom prst="chevron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3" hasCustomPrompt="1"/>
          </p:nvPr>
        </p:nvSpPr>
        <p:spPr>
          <a:xfrm>
            <a:off x="1012825" y="521335"/>
            <a:ext cx="7244715" cy="608330"/>
          </a:xfrm>
          <a:effectLst/>
        </p:spPr>
        <p:txBody>
          <a:bodyPr lIns="101600" tIns="38100" rIns="76200" bIns="3810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600" b="0" u="none" strike="noStrike" kern="1200" cap="none" spc="200" normalizeH="0" baseline="0">
                <a:solidFill>
                  <a:srgbClr val="426126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algn="l" fontAlgn="auto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中黑简" panose="02010600000101010101" charset="-122"/>
              <a:ea typeface="汉仪中黑简" panose="02010600000101010101" charset="-122"/>
            </a:endParaRPr>
          </a:p>
        </p:txBody>
      </p:sp>
      <p:sp>
        <p:nvSpPr>
          <p:cNvPr id="214" name="平行四边形 213"/>
          <p:cNvSpPr/>
          <p:nvPr/>
        </p:nvSpPr>
        <p:spPr>
          <a:xfrm>
            <a:off x="1" y="0"/>
            <a:ext cx="12191999" cy="6858000"/>
          </a:xfrm>
          <a:prstGeom prst="parallelogram">
            <a:avLst>
              <a:gd name="adj" fmla="val 89805"/>
            </a:avLst>
          </a:prstGeom>
          <a:blipFill dpi="0" rotWithShape="1">
            <a:blip r:embed="rId1">
              <a:alphaModFix amt="28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13180" y="1589405"/>
            <a:ext cx="9268460" cy="43999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sym typeface="+mn-ea"/>
              </a:rPr>
              <a:t>（二）做强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产业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文章，跑出发展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加速度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。</a:t>
            </a:r>
            <a:endParaRPr lang="zh-CN" altLang="en-US" sz="2000">
              <a:sym typeface="+mn-ea"/>
            </a:endParaRPr>
          </a:p>
          <a:p>
            <a:r>
              <a:rPr lang="zh-CN" altLang="en-US" sz="2000">
                <a:sym typeface="+mn-ea"/>
              </a:rPr>
              <a:t>一是聚焦经济发展。</a:t>
            </a:r>
            <a:r>
              <a:rPr lang="en-US" altLang="zh-CN" sz="2000">
                <a:sym typeface="+mn-ea"/>
              </a:rPr>
              <a:t>2024</a:t>
            </a:r>
            <a:r>
              <a:rPr lang="zh-CN" altLang="en-US" sz="2000">
                <a:sym typeface="+mn-ea"/>
              </a:rPr>
              <a:t>年财税完成全年目标任务；固投全年计划</a:t>
            </a:r>
            <a:r>
              <a:rPr lang="en-US" altLang="zh-CN" sz="2000">
                <a:sym typeface="+mn-ea"/>
              </a:rPr>
              <a:t>4.8</a:t>
            </a:r>
            <a:r>
              <a:rPr lang="zh-CN" altLang="en-US" sz="2000">
                <a:sym typeface="+mn-ea"/>
              </a:rPr>
              <a:t>亿元，实际完成</a:t>
            </a:r>
            <a:r>
              <a:rPr lang="en-US" altLang="zh-CN" sz="2000">
                <a:sym typeface="+mn-ea"/>
              </a:rPr>
              <a:t>5.5</a:t>
            </a:r>
            <a:r>
              <a:rPr lang="zh-CN" altLang="en-US" sz="2000">
                <a:sym typeface="+mn-ea"/>
              </a:rPr>
              <a:t>亿元，完成比例</a:t>
            </a:r>
            <a:r>
              <a:rPr lang="en-US" altLang="zh-CN" sz="2000">
                <a:sym typeface="+mn-ea"/>
              </a:rPr>
              <a:t>115%</a:t>
            </a:r>
            <a:r>
              <a:rPr lang="zh-CN" altLang="en-US" sz="2000">
                <a:sym typeface="+mn-ea"/>
              </a:rPr>
              <a:t>；研发经费全年任务</a:t>
            </a:r>
            <a:r>
              <a:rPr lang="en-US" altLang="zh-CN" sz="2000">
                <a:sym typeface="+mn-ea"/>
              </a:rPr>
              <a:t>2500</a:t>
            </a:r>
            <a:r>
              <a:rPr lang="zh-CN" altLang="en-US" sz="2000">
                <a:sym typeface="+mn-ea"/>
              </a:rPr>
              <a:t>万，实际完成</a:t>
            </a:r>
            <a:r>
              <a:rPr lang="en-US" altLang="zh-CN" sz="2000">
                <a:sym typeface="+mn-ea"/>
              </a:rPr>
              <a:t>2600</a:t>
            </a:r>
            <a:r>
              <a:rPr lang="zh-CN" altLang="en-US" sz="2000">
                <a:sym typeface="+mn-ea"/>
              </a:rPr>
              <a:t>万，完成率</a:t>
            </a:r>
            <a:r>
              <a:rPr lang="en-US" altLang="zh-CN" sz="2000">
                <a:sym typeface="+mn-ea"/>
              </a:rPr>
              <a:t>104%</a:t>
            </a:r>
            <a:r>
              <a:rPr lang="zh-CN" altLang="en-US" sz="2000">
                <a:sym typeface="+mn-ea"/>
              </a:rPr>
              <a:t>；规模工业产值全年完成</a:t>
            </a:r>
            <a:r>
              <a:rPr lang="en-US" altLang="zh-CN" sz="2000">
                <a:sym typeface="+mn-ea"/>
              </a:rPr>
              <a:t>4.18</a:t>
            </a:r>
            <a:r>
              <a:rPr lang="zh-CN" altLang="en-US" sz="2000">
                <a:sym typeface="+mn-ea"/>
              </a:rPr>
              <a:t>亿元，同比增长</a:t>
            </a:r>
            <a:r>
              <a:rPr lang="en-US" altLang="zh-CN" sz="2000">
                <a:sym typeface="+mn-ea"/>
              </a:rPr>
              <a:t>18%</a:t>
            </a:r>
            <a:r>
              <a:rPr lang="zh-CN" altLang="en-US" sz="2000">
                <a:sym typeface="+mn-ea"/>
              </a:rPr>
              <a:t>；社零总额全年完成</a:t>
            </a:r>
            <a:r>
              <a:rPr lang="en-US" altLang="zh-CN" sz="2000">
                <a:sym typeface="+mn-ea"/>
              </a:rPr>
              <a:t>7740.5</a:t>
            </a:r>
            <a:r>
              <a:rPr lang="zh-CN" altLang="en-US" sz="2000">
                <a:sym typeface="+mn-ea"/>
              </a:rPr>
              <a:t>万元，增速</a:t>
            </a:r>
            <a:r>
              <a:rPr lang="en-US" altLang="zh-CN" sz="2000">
                <a:sym typeface="+mn-ea"/>
              </a:rPr>
              <a:t>26%</a:t>
            </a:r>
            <a:r>
              <a:rPr lang="zh-CN" altLang="en-US" sz="2000">
                <a:sym typeface="+mn-ea"/>
              </a:rPr>
              <a:t>。通协科技、卓贵建材两个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双百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项目顺利建成投产，预计今年产值合计近</a:t>
            </a:r>
            <a:r>
              <a:rPr lang="en-US" altLang="zh-CN" sz="2000">
                <a:sym typeface="+mn-ea"/>
              </a:rPr>
              <a:t>4000</a:t>
            </a:r>
            <a:r>
              <a:rPr lang="zh-CN" altLang="en-US" sz="2000">
                <a:sym typeface="+mn-ea"/>
              </a:rPr>
              <a:t>万元；正大猪场、崔家湾矿等项目进度正加快推进。二是培育特色产业。持续构建、巩固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一带一圈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产业格局，做大做强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烟叶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等特色产业。全年万亩高效农业烟稻轮作产业带落实烟叶种植面积</a:t>
            </a:r>
            <a:r>
              <a:rPr lang="en-US" altLang="zh-CN" sz="2000">
                <a:sym typeface="+mn-ea"/>
              </a:rPr>
              <a:t>9000</a:t>
            </a:r>
            <a:r>
              <a:rPr lang="zh-CN" altLang="en-US" sz="2000">
                <a:sym typeface="+mn-ea"/>
              </a:rPr>
              <a:t>余亩，提质改造烤房</a:t>
            </a:r>
            <a:r>
              <a:rPr lang="en-US" altLang="zh-CN" sz="2000">
                <a:sym typeface="+mn-ea"/>
              </a:rPr>
              <a:t>85</a:t>
            </a:r>
            <a:r>
              <a:rPr lang="zh-CN" altLang="en-US" sz="2000">
                <a:sym typeface="+mn-ea"/>
              </a:rPr>
              <a:t>座，实现烟叶总收入</a:t>
            </a:r>
            <a:r>
              <a:rPr lang="en-US" altLang="zh-CN" sz="2000">
                <a:sym typeface="+mn-ea"/>
              </a:rPr>
              <a:t>3773</a:t>
            </a:r>
            <a:r>
              <a:rPr lang="zh-CN" altLang="en-US" sz="2000">
                <a:sym typeface="+mn-ea"/>
              </a:rPr>
              <a:t>万元，完成</a:t>
            </a:r>
            <a:r>
              <a:rPr lang="en-US" altLang="zh-CN" sz="2000">
                <a:sym typeface="+mn-ea"/>
              </a:rPr>
              <a:t>2.26</a:t>
            </a:r>
            <a:r>
              <a:rPr lang="zh-CN" altLang="en-US" sz="2000">
                <a:sym typeface="+mn-ea"/>
              </a:rPr>
              <a:t>万担烟叶收购任务，镇村两级税收返税</a:t>
            </a:r>
            <a:r>
              <a:rPr lang="en-US" altLang="zh-CN" sz="2000">
                <a:sym typeface="+mn-ea"/>
              </a:rPr>
              <a:t>396</a:t>
            </a:r>
            <a:r>
              <a:rPr lang="zh-CN" altLang="en-US" sz="2000">
                <a:sym typeface="+mn-ea"/>
              </a:rPr>
              <a:t>万元，烟叶总量、效益均居全市第一，预计烟农户均增收近</a:t>
            </a:r>
            <a:r>
              <a:rPr lang="en-US" altLang="zh-CN" sz="2000">
                <a:sym typeface="+mn-ea"/>
              </a:rPr>
              <a:t>20</a:t>
            </a:r>
            <a:r>
              <a:rPr lang="zh-CN" altLang="en-US" sz="2000">
                <a:sym typeface="+mn-ea"/>
              </a:rPr>
              <a:t>万元。全年落实粮食种植</a:t>
            </a:r>
            <a:r>
              <a:rPr lang="en-US" altLang="zh-CN" sz="2000">
                <a:sym typeface="+mn-ea"/>
              </a:rPr>
              <a:t>4.8</a:t>
            </a:r>
            <a:r>
              <a:rPr lang="zh-CN" altLang="en-US" sz="2000">
                <a:sym typeface="+mn-ea"/>
              </a:rPr>
              <a:t>万亩，获评宁乡市粮食生产先进乡镇。三是强化集体经济。持续推进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界头无花果</a:t>
            </a:r>
            <a:r>
              <a:rPr lang="en-US" altLang="zh-CN" sz="2000">
                <a:sym typeface="+mn-ea"/>
              </a:rPr>
              <a:t>”“</a:t>
            </a:r>
            <a:r>
              <a:rPr lang="zh-CN" altLang="en-US" sz="2000">
                <a:sym typeface="+mn-ea"/>
              </a:rPr>
              <a:t>云山吊瓜子</a:t>
            </a:r>
            <a:r>
              <a:rPr lang="en-US" altLang="zh-CN" sz="2000">
                <a:sym typeface="+mn-ea"/>
              </a:rPr>
              <a:t>”“</a:t>
            </a:r>
            <a:r>
              <a:rPr lang="zh-CN" altLang="en-US" sz="2000">
                <a:sym typeface="+mn-ea"/>
              </a:rPr>
              <a:t>仁桥小水果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等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一村一品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建设提质，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横铺子</a:t>
            </a:r>
            <a:r>
              <a:rPr lang="en-US" altLang="zh-CN" sz="2000">
                <a:sym typeface="+mn-ea"/>
              </a:rPr>
              <a:t>”“</a:t>
            </a:r>
            <a:r>
              <a:rPr lang="zh-CN" altLang="en-US" sz="2000">
                <a:sym typeface="+mn-ea"/>
              </a:rPr>
              <a:t>望北印象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两大特色品牌知名度进一步提高。今年，全镇</a:t>
            </a:r>
            <a:r>
              <a:rPr lang="en-US" altLang="zh-CN" sz="2000">
                <a:sym typeface="+mn-ea"/>
              </a:rPr>
              <a:t>12</a:t>
            </a:r>
            <a:r>
              <a:rPr lang="zh-CN" altLang="en-US" sz="2000">
                <a:sym typeface="+mn-ea"/>
              </a:rPr>
              <a:t>个村（社区）村级集体经济年收入均在</a:t>
            </a:r>
            <a:r>
              <a:rPr lang="en-US" altLang="zh-CN" sz="2000">
                <a:sym typeface="+mn-ea"/>
              </a:rPr>
              <a:t>20</a:t>
            </a:r>
            <a:r>
              <a:rPr lang="zh-CN" altLang="en-US" sz="2000">
                <a:sym typeface="+mn-ea"/>
              </a:rPr>
              <a:t>万元以上，其中，</a:t>
            </a:r>
            <a:r>
              <a:rPr lang="en-US" altLang="zh-CN" sz="2000">
                <a:sym typeface="+mn-ea"/>
              </a:rPr>
              <a:t>50</a:t>
            </a:r>
            <a:r>
              <a:rPr lang="zh-CN" altLang="en-US" sz="2000">
                <a:sym typeface="+mn-ea"/>
              </a:rPr>
              <a:t>万元以上村</a:t>
            </a:r>
            <a:r>
              <a:rPr lang="en-US" altLang="zh-CN" sz="2000">
                <a:sym typeface="+mn-ea"/>
              </a:rPr>
              <a:t>10</a:t>
            </a:r>
            <a:r>
              <a:rPr lang="zh-CN" altLang="en-US" sz="2000">
                <a:sym typeface="+mn-ea"/>
              </a:rPr>
              <a:t>个。</a:t>
            </a:r>
            <a:endParaRPr lang="zh-CN" altLang="en-US" sz="2000"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5" y="0"/>
            <a:ext cx="12191365" cy="6858635"/>
          </a:xfrm>
          <a:prstGeom prst="rect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21589" y="-2540"/>
            <a:ext cx="12191999" cy="6858000"/>
          </a:xfrm>
          <a:prstGeom prst="rect">
            <a:avLst/>
          </a:prstGeom>
          <a:blipFill dpi="0" rotWithShape="1">
            <a:blip r:embed="rId1">
              <a:alphaModFix amt="15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任意多边形: 形状 45"/>
          <p:cNvSpPr/>
          <p:nvPr/>
        </p:nvSpPr>
        <p:spPr>
          <a:xfrm rot="5400000">
            <a:off x="-2711450" y="2712720"/>
            <a:ext cx="6857365" cy="1434465"/>
          </a:xfrm>
          <a:custGeom>
            <a:avLst/>
            <a:gdLst>
              <a:gd name="connsiteX0" fmla="*/ 1079 w 26784"/>
              <a:gd name="connsiteY0" fmla="*/ 987 h 4786"/>
              <a:gd name="connsiteX1" fmla="*/ 7064 w 26784"/>
              <a:gd name="connsiteY1" fmla="*/ 5 h 4786"/>
              <a:gd name="connsiteX2" fmla="*/ 13490 w 26784"/>
              <a:gd name="connsiteY2" fmla="*/ 1512 h 4786"/>
              <a:gd name="connsiteX3" fmla="*/ 18964 w 26784"/>
              <a:gd name="connsiteY3" fmla="*/ 755 h 4786"/>
              <a:gd name="connsiteX4" fmla="*/ 25307 w 26784"/>
              <a:gd name="connsiteY4" fmla="*/ 1558 h 4786"/>
              <a:gd name="connsiteX5" fmla="*/ 26679 w 26784"/>
              <a:gd name="connsiteY5" fmla="*/ 2929 h 4786"/>
              <a:gd name="connsiteX6" fmla="*/ 23250 w 26784"/>
              <a:gd name="connsiteY6" fmla="*/ 4644 h 4786"/>
              <a:gd name="connsiteX7" fmla="*/ 16301 w 26784"/>
              <a:gd name="connsiteY7" fmla="*/ 4598 h 4786"/>
              <a:gd name="connsiteX8" fmla="*/ 4599 w 26784"/>
              <a:gd name="connsiteY8" fmla="*/ 3867 h 4786"/>
              <a:gd name="connsiteX9" fmla="*/ 347 w 26784"/>
              <a:gd name="connsiteY9" fmla="*/ 987 h 4786"/>
              <a:gd name="connsiteX10" fmla="*/ 1079 w 26784"/>
              <a:gd name="connsiteY10" fmla="*/ 987 h 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99" h="2111">
                <a:moveTo>
                  <a:pt x="2229" y="0"/>
                </a:moveTo>
                <a:cubicBezTo>
                  <a:pt x="2328" y="0"/>
                  <a:pt x="2427" y="1"/>
                  <a:pt x="2524" y="5"/>
                </a:cubicBezTo>
                <a:cubicBezTo>
                  <a:pt x="4593" y="93"/>
                  <a:pt x="6984" y="1489"/>
                  <a:pt x="8950" y="1512"/>
                </a:cubicBezTo>
                <a:cubicBezTo>
                  <a:pt x="10916" y="1535"/>
                  <a:pt x="12455" y="748"/>
                  <a:pt x="14424" y="755"/>
                </a:cubicBezTo>
                <a:cubicBezTo>
                  <a:pt x="15778" y="761"/>
                  <a:pt x="17692" y="951"/>
                  <a:pt x="19152" y="1198"/>
                </a:cubicBezTo>
                <a:lnTo>
                  <a:pt x="19199" y="1206"/>
                </a:lnTo>
                <a:lnTo>
                  <a:pt x="19199" y="2111"/>
                </a:lnTo>
                <a:lnTo>
                  <a:pt x="0" y="2111"/>
                </a:lnTo>
                <a:lnTo>
                  <a:pt x="0" y="260"/>
                </a:lnTo>
                <a:lnTo>
                  <a:pt x="38" y="253"/>
                </a:lnTo>
                <a:cubicBezTo>
                  <a:pt x="776" y="110"/>
                  <a:pt x="1532" y="3"/>
                  <a:pt x="2229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alpha val="64000"/>
                </a:schemeClr>
              </a:gs>
              <a:gs pos="14000">
                <a:schemeClr val="bg1">
                  <a:alpha val="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7" name="任意多边形: 形状 46"/>
          <p:cNvSpPr/>
          <p:nvPr/>
        </p:nvSpPr>
        <p:spPr>
          <a:xfrm rot="5400000">
            <a:off x="-2624287" y="2623335"/>
            <a:ext cx="6858635" cy="1610060"/>
          </a:xfrm>
          <a:custGeom>
            <a:avLst/>
            <a:gdLst>
              <a:gd name="connsiteX0" fmla="*/ 19575 w 19684"/>
              <a:gd name="connsiteY0" fmla="*/ 0 h 1861"/>
              <a:gd name="connsiteX1" fmla="*/ 19665 w 19684"/>
              <a:gd name="connsiteY1" fmla="*/ 3 h 1861"/>
              <a:gd name="connsiteX2" fmla="*/ 19684 w 19684"/>
              <a:gd name="connsiteY2" fmla="*/ 4 h 1861"/>
              <a:gd name="connsiteX3" fmla="*/ 19684 w 19684"/>
              <a:gd name="connsiteY3" fmla="*/ 1861 h 1861"/>
              <a:gd name="connsiteX4" fmla="*/ 485 w 19684"/>
              <a:gd name="connsiteY4" fmla="*/ 1861 h 1861"/>
              <a:gd name="connsiteX5" fmla="*/ 485 w 19684"/>
              <a:gd name="connsiteY5" fmla="*/ 123 h 1861"/>
              <a:gd name="connsiteX6" fmla="*/ 0 w 19684"/>
              <a:gd name="connsiteY6" fmla="*/ 76 h 1861"/>
              <a:gd name="connsiteX7" fmla="*/ 577 w 19684"/>
              <a:gd name="connsiteY7" fmla="*/ 687 h 1861"/>
              <a:gd name="connsiteX8" fmla="*/ 4340 w 19684"/>
              <a:gd name="connsiteY8" fmla="*/ 1467 h 1861"/>
              <a:gd name="connsiteX9" fmla="*/ 10205 w 19684"/>
              <a:gd name="connsiteY9" fmla="*/ 528 h 1861"/>
              <a:gd name="connsiteX10" fmla="*/ 15816 w 19684"/>
              <a:gd name="connsiteY10" fmla="*/ 1338 h 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1" h="2536">
                <a:moveTo>
                  <a:pt x="1" y="126"/>
                </a:moveTo>
                <a:lnTo>
                  <a:pt x="2" y="126"/>
                </a:lnTo>
                <a:lnTo>
                  <a:pt x="2" y="549"/>
                </a:lnTo>
                <a:lnTo>
                  <a:pt x="1" y="548"/>
                </a:lnTo>
                <a:lnTo>
                  <a:pt x="1" y="126"/>
                </a:lnTo>
                <a:close/>
                <a:moveTo>
                  <a:pt x="10739" y="0"/>
                </a:moveTo>
                <a:cubicBezTo>
                  <a:pt x="10757" y="0"/>
                  <a:pt x="10774" y="1"/>
                  <a:pt x="10790" y="3"/>
                </a:cubicBezTo>
                <a:lnTo>
                  <a:pt x="10801" y="4"/>
                </a:lnTo>
                <a:lnTo>
                  <a:pt x="10801" y="1913"/>
                </a:lnTo>
                <a:lnTo>
                  <a:pt x="10799" y="1913"/>
                </a:lnTo>
                <a:lnTo>
                  <a:pt x="10799" y="2536"/>
                </a:lnTo>
                <a:lnTo>
                  <a:pt x="0" y="2536"/>
                </a:lnTo>
                <a:lnTo>
                  <a:pt x="0" y="1783"/>
                </a:lnTo>
                <a:lnTo>
                  <a:pt x="2" y="1783"/>
                </a:lnTo>
                <a:lnTo>
                  <a:pt x="2" y="549"/>
                </a:lnTo>
                <a:lnTo>
                  <a:pt x="15" y="569"/>
                </a:lnTo>
                <a:cubicBezTo>
                  <a:pt x="273" y="949"/>
                  <a:pt x="585" y="1223"/>
                  <a:pt x="1051" y="1317"/>
                </a:cubicBezTo>
                <a:cubicBezTo>
                  <a:pt x="2170" y="1508"/>
                  <a:pt x="3292" y="496"/>
                  <a:pt x="4380" y="519"/>
                </a:cubicBezTo>
                <a:cubicBezTo>
                  <a:pt x="5469" y="543"/>
                  <a:pt x="6507" y="1548"/>
                  <a:pt x="7583" y="1461"/>
                </a:cubicBezTo>
                <a:cubicBezTo>
                  <a:pt x="8625" y="1376"/>
                  <a:pt x="10027" y="-7"/>
                  <a:pt x="10739" y="0"/>
                </a:cubicBezTo>
                <a:close/>
              </a:path>
            </a:pathLst>
          </a:custGeom>
          <a:gradFill>
            <a:gsLst>
              <a:gs pos="60000">
                <a:schemeClr val="bg1">
                  <a:alpha val="13000"/>
                </a:schemeClr>
              </a:gs>
              <a:gs pos="23000">
                <a:schemeClr val="bg1">
                  <a:alpha val="0"/>
                </a:schemeClr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flipH="1" flipV="1">
            <a:off x="10581640" y="-1270"/>
            <a:ext cx="1610360" cy="6858635"/>
            <a:chOff x="9833" y="2132"/>
            <a:chExt cx="2536" cy="10801"/>
          </a:xfrm>
        </p:grpSpPr>
        <p:sp>
          <p:nvSpPr>
            <p:cNvPr id="2" name="任意多边形: 形状 45"/>
            <p:cNvSpPr/>
            <p:nvPr/>
          </p:nvSpPr>
          <p:spPr>
            <a:xfrm rot="5400000">
              <a:off x="5564" y="6405"/>
              <a:ext cx="10799" cy="2259"/>
            </a:xfrm>
            <a:custGeom>
              <a:avLst/>
              <a:gdLst>
                <a:gd name="connsiteX0" fmla="*/ 1079 w 26784"/>
                <a:gd name="connsiteY0" fmla="*/ 987 h 4786"/>
                <a:gd name="connsiteX1" fmla="*/ 7064 w 26784"/>
                <a:gd name="connsiteY1" fmla="*/ 5 h 4786"/>
                <a:gd name="connsiteX2" fmla="*/ 13490 w 26784"/>
                <a:gd name="connsiteY2" fmla="*/ 1512 h 4786"/>
                <a:gd name="connsiteX3" fmla="*/ 18964 w 26784"/>
                <a:gd name="connsiteY3" fmla="*/ 755 h 4786"/>
                <a:gd name="connsiteX4" fmla="*/ 25307 w 26784"/>
                <a:gd name="connsiteY4" fmla="*/ 1558 h 4786"/>
                <a:gd name="connsiteX5" fmla="*/ 26679 w 26784"/>
                <a:gd name="connsiteY5" fmla="*/ 2929 h 4786"/>
                <a:gd name="connsiteX6" fmla="*/ 23250 w 26784"/>
                <a:gd name="connsiteY6" fmla="*/ 4644 h 4786"/>
                <a:gd name="connsiteX7" fmla="*/ 16301 w 26784"/>
                <a:gd name="connsiteY7" fmla="*/ 4598 h 4786"/>
                <a:gd name="connsiteX8" fmla="*/ 4599 w 26784"/>
                <a:gd name="connsiteY8" fmla="*/ 3867 h 4786"/>
                <a:gd name="connsiteX9" fmla="*/ 347 w 26784"/>
                <a:gd name="connsiteY9" fmla="*/ 987 h 4786"/>
                <a:gd name="connsiteX10" fmla="*/ 1079 w 26784"/>
                <a:gd name="connsiteY10" fmla="*/ 987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199" h="2111">
                  <a:moveTo>
                    <a:pt x="2229" y="0"/>
                  </a:moveTo>
                  <a:cubicBezTo>
                    <a:pt x="2328" y="0"/>
                    <a:pt x="2427" y="1"/>
                    <a:pt x="2524" y="5"/>
                  </a:cubicBezTo>
                  <a:cubicBezTo>
                    <a:pt x="4593" y="93"/>
                    <a:pt x="6984" y="1489"/>
                    <a:pt x="8950" y="1512"/>
                  </a:cubicBezTo>
                  <a:cubicBezTo>
                    <a:pt x="10916" y="1535"/>
                    <a:pt x="12455" y="748"/>
                    <a:pt x="14424" y="755"/>
                  </a:cubicBezTo>
                  <a:cubicBezTo>
                    <a:pt x="15778" y="761"/>
                    <a:pt x="17692" y="951"/>
                    <a:pt x="19152" y="1198"/>
                  </a:cubicBezTo>
                  <a:lnTo>
                    <a:pt x="19199" y="1206"/>
                  </a:lnTo>
                  <a:lnTo>
                    <a:pt x="19199" y="2111"/>
                  </a:lnTo>
                  <a:lnTo>
                    <a:pt x="0" y="2111"/>
                  </a:lnTo>
                  <a:lnTo>
                    <a:pt x="0" y="260"/>
                  </a:lnTo>
                  <a:lnTo>
                    <a:pt x="38" y="253"/>
                  </a:lnTo>
                  <a:cubicBezTo>
                    <a:pt x="776" y="110"/>
                    <a:pt x="1532" y="3"/>
                    <a:pt x="2229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64000"/>
                  </a:schemeClr>
                </a:gs>
                <a:gs pos="14000">
                  <a:schemeClr val="bg1">
                    <a:alpha val="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" name="任意多边形: 形状 46"/>
            <p:cNvSpPr/>
            <p:nvPr/>
          </p:nvSpPr>
          <p:spPr>
            <a:xfrm rot="5400000">
              <a:off x="5701" y="6264"/>
              <a:ext cx="10801" cy="2536"/>
            </a:xfrm>
            <a:custGeom>
              <a:avLst/>
              <a:gdLst>
                <a:gd name="connsiteX0" fmla="*/ 19575 w 19684"/>
                <a:gd name="connsiteY0" fmla="*/ 0 h 1861"/>
                <a:gd name="connsiteX1" fmla="*/ 19665 w 19684"/>
                <a:gd name="connsiteY1" fmla="*/ 3 h 1861"/>
                <a:gd name="connsiteX2" fmla="*/ 19684 w 19684"/>
                <a:gd name="connsiteY2" fmla="*/ 4 h 1861"/>
                <a:gd name="connsiteX3" fmla="*/ 19684 w 19684"/>
                <a:gd name="connsiteY3" fmla="*/ 1861 h 1861"/>
                <a:gd name="connsiteX4" fmla="*/ 485 w 19684"/>
                <a:gd name="connsiteY4" fmla="*/ 1861 h 1861"/>
                <a:gd name="connsiteX5" fmla="*/ 485 w 19684"/>
                <a:gd name="connsiteY5" fmla="*/ 123 h 1861"/>
                <a:gd name="connsiteX6" fmla="*/ 0 w 19684"/>
                <a:gd name="connsiteY6" fmla="*/ 76 h 1861"/>
                <a:gd name="connsiteX7" fmla="*/ 577 w 19684"/>
                <a:gd name="connsiteY7" fmla="*/ 687 h 1861"/>
                <a:gd name="connsiteX8" fmla="*/ 4340 w 19684"/>
                <a:gd name="connsiteY8" fmla="*/ 1467 h 1861"/>
                <a:gd name="connsiteX9" fmla="*/ 10205 w 19684"/>
                <a:gd name="connsiteY9" fmla="*/ 528 h 1861"/>
                <a:gd name="connsiteX10" fmla="*/ 15816 w 19684"/>
                <a:gd name="connsiteY10" fmla="*/ 1338 h 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01" h="2536">
                  <a:moveTo>
                    <a:pt x="1" y="126"/>
                  </a:moveTo>
                  <a:lnTo>
                    <a:pt x="2" y="126"/>
                  </a:lnTo>
                  <a:lnTo>
                    <a:pt x="2" y="549"/>
                  </a:lnTo>
                  <a:lnTo>
                    <a:pt x="1" y="548"/>
                  </a:lnTo>
                  <a:lnTo>
                    <a:pt x="1" y="126"/>
                  </a:lnTo>
                  <a:close/>
                  <a:moveTo>
                    <a:pt x="10739" y="0"/>
                  </a:moveTo>
                  <a:cubicBezTo>
                    <a:pt x="10757" y="0"/>
                    <a:pt x="10774" y="1"/>
                    <a:pt x="10790" y="3"/>
                  </a:cubicBezTo>
                  <a:lnTo>
                    <a:pt x="10801" y="4"/>
                  </a:lnTo>
                  <a:lnTo>
                    <a:pt x="10801" y="1913"/>
                  </a:lnTo>
                  <a:lnTo>
                    <a:pt x="10799" y="1913"/>
                  </a:lnTo>
                  <a:lnTo>
                    <a:pt x="10799" y="2536"/>
                  </a:lnTo>
                  <a:lnTo>
                    <a:pt x="0" y="2536"/>
                  </a:lnTo>
                  <a:lnTo>
                    <a:pt x="0" y="1783"/>
                  </a:lnTo>
                  <a:lnTo>
                    <a:pt x="2" y="1783"/>
                  </a:lnTo>
                  <a:lnTo>
                    <a:pt x="2" y="549"/>
                  </a:lnTo>
                  <a:lnTo>
                    <a:pt x="15" y="569"/>
                  </a:lnTo>
                  <a:cubicBezTo>
                    <a:pt x="273" y="949"/>
                    <a:pt x="585" y="1223"/>
                    <a:pt x="1051" y="1317"/>
                  </a:cubicBezTo>
                  <a:cubicBezTo>
                    <a:pt x="2170" y="1508"/>
                    <a:pt x="3292" y="496"/>
                    <a:pt x="4380" y="519"/>
                  </a:cubicBezTo>
                  <a:cubicBezTo>
                    <a:pt x="5469" y="543"/>
                    <a:pt x="6507" y="1548"/>
                    <a:pt x="7583" y="1461"/>
                  </a:cubicBezTo>
                  <a:cubicBezTo>
                    <a:pt x="8625" y="1376"/>
                    <a:pt x="10027" y="-7"/>
                    <a:pt x="10739" y="0"/>
                  </a:cubicBezTo>
                  <a:close/>
                </a:path>
              </a:pathLst>
            </a:custGeom>
            <a:gradFill>
              <a:gsLst>
                <a:gs pos="60000">
                  <a:schemeClr val="bg1">
                    <a:alpha val="13000"/>
                  </a:schemeClr>
                </a:gs>
                <a:gs pos="23000">
                  <a:schemeClr val="bg1">
                    <a:alpha val="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224155" y="280035"/>
            <a:ext cx="11700000" cy="63000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燕尾形 6"/>
          <p:cNvSpPr/>
          <p:nvPr userDrawn="1"/>
        </p:nvSpPr>
        <p:spPr>
          <a:xfrm>
            <a:off x="244475" y="479425"/>
            <a:ext cx="8184515" cy="692150"/>
          </a:xfrm>
          <a:prstGeom prst="chevron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3" hasCustomPrompt="1"/>
          </p:nvPr>
        </p:nvSpPr>
        <p:spPr>
          <a:xfrm>
            <a:off x="1012825" y="521335"/>
            <a:ext cx="7244715" cy="608330"/>
          </a:xfrm>
          <a:effectLst/>
        </p:spPr>
        <p:txBody>
          <a:bodyPr lIns="101600" tIns="38100" rIns="76200" bIns="3810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600" b="0" u="none" strike="noStrike" kern="1200" cap="none" spc="200" normalizeH="0" baseline="0">
                <a:solidFill>
                  <a:srgbClr val="426126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algn="l" fontAlgn="auto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中黑简" panose="02010600000101010101" charset="-122"/>
              <a:ea typeface="汉仪中黑简" panose="02010600000101010101" charset="-122"/>
            </a:endParaRPr>
          </a:p>
        </p:txBody>
      </p:sp>
      <p:sp>
        <p:nvSpPr>
          <p:cNvPr id="214" name="平行四边形 213"/>
          <p:cNvSpPr/>
          <p:nvPr/>
        </p:nvSpPr>
        <p:spPr>
          <a:xfrm>
            <a:off x="1" y="0"/>
            <a:ext cx="12191999" cy="6858000"/>
          </a:xfrm>
          <a:prstGeom prst="parallelogram">
            <a:avLst>
              <a:gd name="adj" fmla="val 89805"/>
            </a:avLst>
          </a:prstGeom>
          <a:blipFill dpi="0" rotWithShape="1">
            <a:blip r:embed="rId1">
              <a:alphaModFix amt="28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52525" y="1346835"/>
            <a:ext cx="9268460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sym typeface="+mn-ea"/>
              </a:rPr>
              <a:t>（三）做优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生态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文章，建设和美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新乡村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。</a:t>
            </a:r>
            <a:endParaRPr lang="zh-CN" altLang="en-US" sz="2000">
              <a:sym typeface="+mn-ea"/>
            </a:endParaRPr>
          </a:p>
          <a:p>
            <a:r>
              <a:rPr lang="zh-CN" altLang="en-US" sz="2000">
                <a:sym typeface="+mn-ea"/>
              </a:rPr>
              <a:t>一是环境整治持续发力。针对建筑工地扬尘、垃圾秸秆焚烧、餐饮油烟不当排放等行为执法巡逻</a:t>
            </a:r>
            <a:r>
              <a:rPr lang="en-US" altLang="zh-CN" sz="2000">
                <a:sym typeface="+mn-ea"/>
              </a:rPr>
              <a:t>350</a:t>
            </a:r>
            <a:r>
              <a:rPr lang="zh-CN" altLang="en-US" sz="2000">
                <a:sym typeface="+mn-ea"/>
              </a:rPr>
              <a:t>余次，开展非法挖砂采石打击行动</a:t>
            </a:r>
            <a:r>
              <a:rPr lang="en-US" altLang="zh-CN" sz="2000">
                <a:sym typeface="+mn-ea"/>
              </a:rPr>
              <a:t>8</a:t>
            </a:r>
            <a:r>
              <a:rPr lang="zh-CN" altLang="en-US" sz="2000">
                <a:sym typeface="+mn-ea"/>
              </a:rPr>
              <a:t>次，占道经营等乱象整治</a:t>
            </a:r>
            <a:r>
              <a:rPr lang="en-US" altLang="zh-CN" sz="2000">
                <a:sym typeface="+mn-ea"/>
              </a:rPr>
              <a:t>20</a:t>
            </a:r>
            <a:r>
              <a:rPr lang="zh-CN" altLang="en-US" sz="2000">
                <a:sym typeface="+mn-ea"/>
              </a:rPr>
              <a:t>余次。全面推行河长制、湖长制，禁渔巡查出动人员</a:t>
            </a:r>
            <a:r>
              <a:rPr lang="en-US" altLang="zh-CN" sz="2000">
                <a:sym typeface="+mn-ea"/>
              </a:rPr>
              <a:t>500</a:t>
            </a:r>
            <a:r>
              <a:rPr lang="zh-CN" altLang="en-US" sz="2000">
                <a:sym typeface="+mn-ea"/>
              </a:rPr>
              <a:t>人次、车辆</a:t>
            </a:r>
            <a:r>
              <a:rPr lang="en-US" altLang="zh-CN" sz="2000">
                <a:sym typeface="+mn-ea"/>
              </a:rPr>
              <a:t>90</a:t>
            </a:r>
            <a:r>
              <a:rPr lang="zh-CN" altLang="en-US" sz="2000">
                <a:sym typeface="+mn-ea"/>
              </a:rPr>
              <a:t>台次，教育涉渔违法行为人</a:t>
            </a:r>
            <a:r>
              <a:rPr lang="en-US" altLang="zh-CN" sz="2000">
                <a:sym typeface="+mn-ea"/>
              </a:rPr>
              <a:t>40</a:t>
            </a:r>
            <a:r>
              <a:rPr lang="zh-CN" altLang="en-US" sz="2000">
                <a:sym typeface="+mn-ea"/>
              </a:rPr>
              <a:t>人次。今年来，完成防火林道建设</a:t>
            </a:r>
            <a:r>
              <a:rPr lang="en-US" altLang="zh-CN" sz="2000">
                <a:sym typeface="+mn-ea"/>
              </a:rPr>
              <a:t>3.15</a:t>
            </a:r>
            <a:r>
              <a:rPr lang="zh-CN" altLang="en-US" sz="2000">
                <a:sym typeface="+mn-ea"/>
              </a:rPr>
              <a:t>公里，除治黄脊竹蝗虫害竹林面积</a:t>
            </a:r>
            <a:r>
              <a:rPr lang="en-US" altLang="zh-CN" sz="2000">
                <a:sym typeface="+mn-ea"/>
              </a:rPr>
              <a:t>2000</a:t>
            </a:r>
            <a:r>
              <a:rPr lang="zh-CN" altLang="en-US" sz="2000">
                <a:sym typeface="+mn-ea"/>
              </a:rPr>
              <a:t>余亩，排查养殖场户</a:t>
            </a:r>
            <a:r>
              <a:rPr lang="en-US" altLang="zh-CN" sz="2000">
                <a:sym typeface="+mn-ea"/>
              </a:rPr>
              <a:t>200</a:t>
            </a:r>
            <a:r>
              <a:rPr lang="zh-CN" altLang="en-US" sz="2000">
                <a:sym typeface="+mn-ea"/>
              </a:rPr>
              <a:t>场次。二是人居环境提档升级。</a:t>
            </a:r>
            <a:r>
              <a:rPr lang="en-US" altLang="zh-CN" sz="2000">
                <a:sym typeface="+mn-ea"/>
              </a:rPr>
              <a:t>2024</a:t>
            </a:r>
            <a:r>
              <a:rPr lang="zh-CN" altLang="en-US" sz="2000">
                <a:sym typeface="+mn-ea"/>
              </a:rPr>
              <a:t>年各村垃圾处理费的收缴率达</a:t>
            </a:r>
            <a:r>
              <a:rPr lang="en-US" altLang="zh-CN" sz="2000">
                <a:sym typeface="+mn-ea"/>
              </a:rPr>
              <a:t>100%</a:t>
            </a:r>
            <a:r>
              <a:rPr lang="zh-CN" altLang="en-US" sz="2000">
                <a:sym typeface="+mn-ea"/>
              </a:rPr>
              <a:t>。依托新时代文明实践所（站）、党群服务中心等平台，开展环保志愿活动</a:t>
            </a:r>
            <a:r>
              <a:rPr lang="en-US" altLang="zh-CN" sz="2000">
                <a:sym typeface="+mn-ea"/>
              </a:rPr>
              <a:t>20</a:t>
            </a:r>
            <a:r>
              <a:rPr lang="zh-CN" altLang="en-US" sz="2000">
                <a:sym typeface="+mn-ea"/>
              </a:rPr>
              <a:t>余次，发放人居环境倡议书</a:t>
            </a:r>
            <a:r>
              <a:rPr lang="en-US" altLang="zh-CN" sz="2000">
                <a:sym typeface="+mn-ea"/>
              </a:rPr>
              <a:t>2000</a:t>
            </a:r>
            <a:r>
              <a:rPr lang="zh-CN" altLang="en-US" sz="2000">
                <a:sym typeface="+mn-ea"/>
              </a:rPr>
              <a:t>余份。完成云山村云山书院美丽宜居村庄的申报及启动建设工作，望北峰村获评湖南省健康村庄、长沙市卫生村庄，镇人居环境工作进入全市前五，获评湖南省卫生乡镇。以人居环境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小切口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实现村容村貌大提升。三是耕地保护严守红线。制止破坏耕地保护的违法违规现象</a:t>
            </a:r>
            <a:r>
              <a:rPr lang="en-US" altLang="zh-CN" sz="2000">
                <a:sym typeface="+mn-ea"/>
              </a:rPr>
              <a:t>4</a:t>
            </a:r>
            <a:r>
              <a:rPr lang="zh-CN" altLang="en-US" sz="2000">
                <a:sym typeface="+mn-ea"/>
              </a:rPr>
              <a:t>起，完成</a:t>
            </a:r>
            <a:r>
              <a:rPr lang="en-US" altLang="zh-CN" sz="2000">
                <a:sym typeface="+mn-ea"/>
              </a:rPr>
              <a:t>5</a:t>
            </a:r>
            <a:r>
              <a:rPr lang="zh-CN" altLang="en-US" sz="2000">
                <a:sym typeface="+mn-ea"/>
              </a:rPr>
              <a:t>个耕地撂荒图斑整改；及时完成部省违法卫片图斑整改</a:t>
            </a:r>
            <a:r>
              <a:rPr lang="en-US" altLang="zh-CN" sz="2000">
                <a:sym typeface="+mn-ea"/>
              </a:rPr>
              <a:t>25</a:t>
            </a:r>
            <a:r>
              <a:rPr lang="zh-CN" altLang="en-US" sz="2000">
                <a:sym typeface="+mn-ea"/>
              </a:rPr>
              <a:t>宗；完成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旱改水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项目落实种植</a:t>
            </a:r>
            <a:r>
              <a:rPr lang="en-US" altLang="zh-CN" sz="2000">
                <a:sym typeface="+mn-ea"/>
              </a:rPr>
              <a:t>85</a:t>
            </a:r>
            <a:r>
              <a:rPr lang="zh-CN" altLang="en-US" sz="2000">
                <a:sym typeface="+mn-ea"/>
              </a:rPr>
              <a:t>亩、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增减挂钩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项目落实种植</a:t>
            </a:r>
            <a:r>
              <a:rPr lang="en-US" altLang="zh-CN" sz="2000">
                <a:sym typeface="+mn-ea"/>
              </a:rPr>
              <a:t>275</a:t>
            </a:r>
            <a:r>
              <a:rPr lang="zh-CN" altLang="en-US" sz="2000">
                <a:sym typeface="+mn-ea"/>
              </a:rPr>
              <a:t>亩；</a:t>
            </a:r>
            <a:r>
              <a:rPr lang="en-US" altLang="zh-CN" sz="2000">
                <a:sym typeface="+mn-ea"/>
              </a:rPr>
              <a:t>2024</a:t>
            </a:r>
            <a:r>
              <a:rPr lang="zh-CN" altLang="en-US" sz="2000">
                <a:sym typeface="+mn-ea"/>
              </a:rPr>
              <a:t>年度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春苗行动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任务全部完成并通过验收。严格村民宅基地建设审批程序，今年以来共审批</a:t>
            </a:r>
            <a:r>
              <a:rPr lang="en-US" altLang="zh-CN" sz="2000">
                <a:sym typeface="+mn-ea"/>
              </a:rPr>
              <a:t>146</a:t>
            </a:r>
            <a:r>
              <a:rPr lang="zh-CN" altLang="en-US" sz="2000">
                <a:sym typeface="+mn-ea"/>
              </a:rPr>
              <a:t>户，发证</a:t>
            </a:r>
            <a:r>
              <a:rPr lang="en-US" altLang="zh-CN" sz="2000">
                <a:sym typeface="+mn-ea"/>
              </a:rPr>
              <a:t>146</a:t>
            </a:r>
            <a:r>
              <a:rPr lang="zh-CN" altLang="en-US" sz="2000">
                <a:sym typeface="+mn-ea"/>
              </a:rPr>
              <a:t>户；加大村民建房巡查力度，督促落实两处未经批准违法建设、占地硬化现象整改。</a:t>
            </a:r>
            <a:endParaRPr lang="zh-CN" altLang="en-US" sz="2000"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5" y="0"/>
            <a:ext cx="12191365" cy="6858635"/>
          </a:xfrm>
          <a:prstGeom prst="rect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21589" y="-2540"/>
            <a:ext cx="12191999" cy="6858000"/>
          </a:xfrm>
          <a:prstGeom prst="rect">
            <a:avLst/>
          </a:prstGeom>
          <a:blipFill dpi="0" rotWithShape="1">
            <a:blip r:embed="rId1">
              <a:alphaModFix amt="15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任意多边形: 形状 45"/>
          <p:cNvSpPr/>
          <p:nvPr/>
        </p:nvSpPr>
        <p:spPr>
          <a:xfrm rot="5400000">
            <a:off x="-2711450" y="2712720"/>
            <a:ext cx="6857365" cy="1434465"/>
          </a:xfrm>
          <a:custGeom>
            <a:avLst/>
            <a:gdLst>
              <a:gd name="connsiteX0" fmla="*/ 1079 w 26784"/>
              <a:gd name="connsiteY0" fmla="*/ 987 h 4786"/>
              <a:gd name="connsiteX1" fmla="*/ 7064 w 26784"/>
              <a:gd name="connsiteY1" fmla="*/ 5 h 4786"/>
              <a:gd name="connsiteX2" fmla="*/ 13490 w 26784"/>
              <a:gd name="connsiteY2" fmla="*/ 1512 h 4786"/>
              <a:gd name="connsiteX3" fmla="*/ 18964 w 26784"/>
              <a:gd name="connsiteY3" fmla="*/ 755 h 4786"/>
              <a:gd name="connsiteX4" fmla="*/ 25307 w 26784"/>
              <a:gd name="connsiteY4" fmla="*/ 1558 h 4786"/>
              <a:gd name="connsiteX5" fmla="*/ 26679 w 26784"/>
              <a:gd name="connsiteY5" fmla="*/ 2929 h 4786"/>
              <a:gd name="connsiteX6" fmla="*/ 23250 w 26784"/>
              <a:gd name="connsiteY6" fmla="*/ 4644 h 4786"/>
              <a:gd name="connsiteX7" fmla="*/ 16301 w 26784"/>
              <a:gd name="connsiteY7" fmla="*/ 4598 h 4786"/>
              <a:gd name="connsiteX8" fmla="*/ 4599 w 26784"/>
              <a:gd name="connsiteY8" fmla="*/ 3867 h 4786"/>
              <a:gd name="connsiteX9" fmla="*/ 347 w 26784"/>
              <a:gd name="connsiteY9" fmla="*/ 987 h 4786"/>
              <a:gd name="connsiteX10" fmla="*/ 1079 w 26784"/>
              <a:gd name="connsiteY10" fmla="*/ 987 h 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99" h="2111">
                <a:moveTo>
                  <a:pt x="2229" y="0"/>
                </a:moveTo>
                <a:cubicBezTo>
                  <a:pt x="2328" y="0"/>
                  <a:pt x="2427" y="1"/>
                  <a:pt x="2524" y="5"/>
                </a:cubicBezTo>
                <a:cubicBezTo>
                  <a:pt x="4593" y="93"/>
                  <a:pt x="6984" y="1489"/>
                  <a:pt x="8950" y="1512"/>
                </a:cubicBezTo>
                <a:cubicBezTo>
                  <a:pt x="10916" y="1535"/>
                  <a:pt x="12455" y="748"/>
                  <a:pt x="14424" y="755"/>
                </a:cubicBezTo>
                <a:cubicBezTo>
                  <a:pt x="15778" y="761"/>
                  <a:pt x="17692" y="951"/>
                  <a:pt x="19152" y="1198"/>
                </a:cubicBezTo>
                <a:lnTo>
                  <a:pt x="19199" y="1206"/>
                </a:lnTo>
                <a:lnTo>
                  <a:pt x="19199" y="2111"/>
                </a:lnTo>
                <a:lnTo>
                  <a:pt x="0" y="2111"/>
                </a:lnTo>
                <a:lnTo>
                  <a:pt x="0" y="260"/>
                </a:lnTo>
                <a:lnTo>
                  <a:pt x="38" y="253"/>
                </a:lnTo>
                <a:cubicBezTo>
                  <a:pt x="776" y="110"/>
                  <a:pt x="1532" y="3"/>
                  <a:pt x="2229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alpha val="64000"/>
                </a:schemeClr>
              </a:gs>
              <a:gs pos="14000">
                <a:schemeClr val="bg1">
                  <a:alpha val="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7" name="任意多边形: 形状 46"/>
          <p:cNvSpPr/>
          <p:nvPr/>
        </p:nvSpPr>
        <p:spPr>
          <a:xfrm rot="5400000">
            <a:off x="-2624287" y="2623335"/>
            <a:ext cx="6858635" cy="1610060"/>
          </a:xfrm>
          <a:custGeom>
            <a:avLst/>
            <a:gdLst>
              <a:gd name="connsiteX0" fmla="*/ 19575 w 19684"/>
              <a:gd name="connsiteY0" fmla="*/ 0 h 1861"/>
              <a:gd name="connsiteX1" fmla="*/ 19665 w 19684"/>
              <a:gd name="connsiteY1" fmla="*/ 3 h 1861"/>
              <a:gd name="connsiteX2" fmla="*/ 19684 w 19684"/>
              <a:gd name="connsiteY2" fmla="*/ 4 h 1861"/>
              <a:gd name="connsiteX3" fmla="*/ 19684 w 19684"/>
              <a:gd name="connsiteY3" fmla="*/ 1861 h 1861"/>
              <a:gd name="connsiteX4" fmla="*/ 485 w 19684"/>
              <a:gd name="connsiteY4" fmla="*/ 1861 h 1861"/>
              <a:gd name="connsiteX5" fmla="*/ 485 w 19684"/>
              <a:gd name="connsiteY5" fmla="*/ 123 h 1861"/>
              <a:gd name="connsiteX6" fmla="*/ 0 w 19684"/>
              <a:gd name="connsiteY6" fmla="*/ 76 h 1861"/>
              <a:gd name="connsiteX7" fmla="*/ 577 w 19684"/>
              <a:gd name="connsiteY7" fmla="*/ 687 h 1861"/>
              <a:gd name="connsiteX8" fmla="*/ 4340 w 19684"/>
              <a:gd name="connsiteY8" fmla="*/ 1467 h 1861"/>
              <a:gd name="connsiteX9" fmla="*/ 10205 w 19684"/>
              <a:gd name="connsiteY9" fmla="*/ 528 h 1861"/>
              <a:gd name="connsiteX10" fmla="*/ 15816 w 19684"/>
              <a:gd name="connsiteY10" fmla="*/ 1338 h 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1" h="2536">
                <a:moveTo>
                  <a:pt x="1" y="126"/>
                </a:moveTo>
                <a:lnTo>
                  <a:pt x="2" y="126"/>
                </a:lnTo>
                <a:lnTo>
                  <a:pt x="2" y="549"/>
                </a:lnTo>
                <a:lnTo>
                  <a:pt x="1" y="548"/>
                </a:lnTo>
                <a:lnTo>
                  <a:pt x="1" y="126"/>
                </a:lnTo>
                <a:close/>
                <a:moveTo>
                  <a:pt x="10739" y="0"/>
                </a:moveTo>
                <a:cubicBezTo>
                  <a:pt x="10757" y="0"/>
                  <a:pt x="10774" y="1"/>
                  <a:pt x="10790" y="3"/>
                </a:cubicBezTo>
                <a:lnTo>
                  <a:pt x="10801" y="4"/>
                </a:lnTo>
                <a:lnTo>
                  <a:pt x="10801" y="1913"/>
                </a:lnTo>
                <a:lnTo>
                  <a:pt x="10799" y="1913"/>
                </a:lnTo>
                <a:lnTo>
                  <a:pt x="10799" y="2536"/>
                </a:lnTo>
                <a:lnTo>
                  <a:pt x="0" y="2536"/>
                </a:lnTo>
                <a:lnTo>
                  <a:pt x="0" y="1783"/>
                </a:lnTo>
                <a:lnTo>
                  <a:pt x="2" y="1783"/>
                </a:lnTo>
                <a:lnTo>
                  <a:pt x="2" y="549"/>
                </a:lnTo>
                <a:lnTo>
                  <a:pt x="15" y="569"/>
                </a:lnTo>
                <a:cubicBezTo>
                  <a:pt x="273" y="949"/>
                  <a:pt x="585" y="1223"/>
                  <a:pt x="1051" y="1317"/>
                </a:cubicBezTo>
                <a:cubicBezTo>
                  <a:pt x="2170" y="1508"/>
                  <a:pt x="3292" y="496"/>
                  <a:pt x="4380" y="519"/>
                </a:cubicBezTo>
                <a:cubicBezTo>
                  <a:pt x="5469" y="543"/>
                  <a:pt x="6507" y="1548"/>
                  <a:pt x="7583" y="1461"/>
                </a:cubicBezTo>
                <a:cubicBezTo>
                  <a:pt x="8625" y="1376"/>
                  <a:pt x="10027" y="-7"/>
                  <a:pt x="10739" y="0"/>
                </a:cubicBezTo>
                <a:close/>
              </a:path>
            </a:pathLst>
          </a:custGeom>
          <a:gradFill>
            <a:gsLst>
              <a:gs pos="60000">
                <a:schemeClr val="bg1">
                  <a:alpha val="13000"/>
                </a:schemeClr>
              </a:gs>
              <a:gs pos="23000">
                <a:schemeClr val="bg1">
                  <a:alpha val="0"/>
                </a:schemeClr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flipH="1" flipV="1">
            <a:off x="10581640" y="-1270"/>
            <a:ext cx="1610360" cy="6858635"/>
            <a:chOff x="9833" y="2132"/>
            <a:chExt cx="2536" cy="10801"/>
          </a:xfrm>
        </p:grpSpPr>
        <p:sp>
          <p:nvSpPr>
            <p:cNvPr id="2" name="任意多边形: 形状 45"/>
            <p:cNvSpPr/>
            <p:nvPr/>
          </p:nvSpPr>
          <p:spPr>
            <a:xfrm rot="5400000">
              <a:off x="5564" y="6405"/>
              <a:ext cx="10799" cy="2259"/>
            </a:xfrm>
            <a:custGeom>
              <a:avLst/>
              <a:gdLst>
                <a:gd name="connsiteX0" fmla="*/ 1079 w 26784"/>
                <a:gd name="connsiteY0" fmla="*/ 987 h 4786"/>
                <a:gd name="connsiteX1" fmla="*/ 7064 w 26784"/>
                <a:gd name="connsiteY1" fmla="*/ 5 h 4786"/>
                <a:gd name="connsiteX2" fmla="*/ 13490 w 26784"/>
                <a:gd name="connsiteY2" fmla="*/ 1512 h 4786"/>
                <a:gd name="connsiteX3" fmla="*/ 18964 w 26784"/>
                <a:gd name="connsiteY3" fmla="*/ 755 h 4786"/>
                <a:gd name="connsiteX4" fmla="*/ 25307 w 26784"/>
                <a:gd name="connsiteY4" fmla="*/ 1558 h 4786"/>
                <a:gd name="connsiteX5" fmla="*/ 26679 w 26784"/>
                <a:gd name="connsiteY5" fmla="*/ 2929 h 4786"/>
                <a:gd name="connsiteX6" fmla="*/ 23250 w 26784"/>
                <a:gd name="connsiteY6" fmla="*/ 4644 h 4786"/>
                <a:gd name="connsiteX7" fmla="*/ 16301 w 26784"/>
                <a:gd name="connsiteY7" fmla="*/ 4598 h 4786"/>
                <a:gd name="connsiteX8" fmla="*/ 4599 w 26784"/>
                <a:gd name="connsiteY8" fmla="*/ 3867 h 4786"/>
                <a:gd name="connsiteX9" fmla="*/ 347 w 26784"/>
                <a:gd name="connsiteY9" fmla="*/ 987 h 4786"/>
                <a:gd name="connsiteX10" fmla="*/ 1079 w 26784"/>
                <a:gd name="connsiteY10" fmla="*/ 987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199" h="2111">
                  <a:moveTo>
                    <a:pt x="2229" y="0"/>
                  </a:moveTo>
                  <a:cubicBezTo>
                    <a:pt x="2328" y="0"/>
                    <a:pt x="2427" y="1"/>
                    <a:pt x="2524" y="5"/>
                  </a:cubicBezTo>
                  <a:cubicBezTo>
                    <a:pt x="4593" y="93"/>
                    <a:pt x="6984" y="1489"/>
                    <a:pt x="8950" y="1512"/>
                  </a:cubicBezTo>
                  <a:cubicBezTo>
                    <a:pt x="10916" y="1535"/>
                    <a:pt x="12455" y="748"/>
                    <a:pt x="14424" y="755"/>
                  </a:cubicBezTo>
                  <a:cubicBezTo>
                    <a:pt x="15778" y="761"/>
                    <a:pt x="17692" y="951"/>
                    <a:pt x="19152" y="1198"/>
                  </a:cubicBezTo>
                  <a:lnTo>
                    <a:pt x="19199" y="1206"/>
                  </a:lnTo>
                  <a:lnTo>
                    <a:pt x="19199" y="2111"/>
                  </a:lnTo>
                  <a:lnTo>
                    <a:pt x="0" y="2111"/>
                  </a:lnTo>
                  <a:lnTo>
                    <a:pt x="0" y="260"/>
                  </a:lnTo>
                  <a:lnTo>
                    <a:pt x="38" y="253"/>
                  </a:lnTo>
                  <a:cubicBezTo>
                    <a:pt x="776" y="110"/>
                    <a:pt x="1532" y="3"/>
                    <a:pt x="2229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64000"/>
                  </a:schemeClr>
                </a:gs>
                <a:gs pos="14000">
                  <a:schemeClr val="bg1">
                    <a:alpha val="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" name="任意多边形: 形状 46"/>
            <p:cNvSpPr/>
            <p:nvPr/>
          </p:nvSpPr>
          <p:spPr>
            <a:xfrm rot="5400000">
              <a:off x="5701" y="6264"/>
              <a:ext cx="10801" cy="2536"/>
            </a:xfrm>
            <a:custGeom>
              <a:avLst/>
              <a:gdLst>
                <a:gd name="connsiteX0" fmla="*/ 19575 w 19684"/>
                <a:gd name="connsiteY0" fmla="*/ 0 h 1861"/>
                <a:gd name="connsiteX1" fmla="*/ 19665 w 19684"/>
                <a:gd name="connsiteY1" fmla="*/ 3 h 1861"/>
                <a:gd name="connsiteX2" fmla="*/ 19684 w 19684"/>
                <a:gd name="connsiteY2" fmla="*/ 4 h 1861"/>
                <a:gd name="connsiteX3" fmla="*/ 19684 w 19684"/>
                <a:gd name="connsiteY3" fmla="*/ 1861 h 1861"/>
                <a:gd name="connsiteX4" fmla="*/ 485 w 19684"/>
                <a:gd name="connsiteY4" fmla="*/ 1861 h 1861"/>
                <a:gd name="connsiteX5" fmla="*/ 485 w 19684"/>
                <a:gd name="connsiteY5" fmla="*/ 123 h 1861"/>
                <a:gd name="connsiteX6" fmla="*/ 0 w 19684"/>
                <a:gd name="connsiteY6" fmla="*/ 76 h 1861"/>
                <a:gd name="connsiteX7" fmla="*/ 577 w 19684"/>
                <a:gd name="connsiteY7" fmla="*/ 687 h 1861"/>
                <a:gd name="connsiteX8" fmla="*/ 4340 w 19684"/>
                <a:gd name="connsiteY8" fmla="*/ 1467 h 1861"/>
                <a:gd name="connsiteX9" fmla="*/ 10205 w 19684"/>
                <a:gd name="connsiteY9" fmla="*/ 528 h 1861"/>
                <a:gd name="connsiteX10" fmla="*/ 15816 w 19684"/>
                <a:gd name="connsiteY10" fmla="*/ 1338 h 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01" h="2536">
                  <a:moveTo>
                    <a:pt x="1" y="126"/>
                  </a:moveTo>
                  <a:lnTo>
                    <a:pt x="2" y="126"/>
                  </a:lnTo>
                  <a:lnTo>
                    <a:pt x="2" y="549"/>
                  </a:lnTo>
                  <a:lnTo>
                    <a:pt x="1" y="548"/>
                  </a:lnTo>
                  <a:lnTo>
                    <a:pt x="1" y="126"/>
                  </a:lnTo>
                  <a:close/>
                  <a:moveTo>
                    <a:pt x="10739" y="0"/>
                  </a:moveTo>
                  <a:cubicBezTo>
                    <a:pt x="10757" y="0"/>
                    <a:pt x="10774" y="1"/>
                    <a:pt x="10790" y="3"/>
                  </a:cubicBezTo>
                  <a:lnTo>
                    <a:pt x="10801" y="4"/>
                  </a:lnTo>
                  <a:lnTo>
                    <a:pt x="10801" y="1913"/>
                  </a:lnTo>
                  <a:lnTo>
                    <a:pt x="10799" y="1913"/>
                  </a:lnTo>
                  <a:lnTo>
                    <a:pt x="10799" y="2536"/>
                  </a:lnTo>
                  <a:lnTo>
                    <a:pt x="0" y="2536"/>
                  </a:lnTo>
                  <a:lnTo>
                    <a:pt x="0" y="1783"/>
                  </a:lnTo>
                  <a:lnTo>
                    <a:pt x="2" y="1783"/>
                  </a:lnTo>
                  <a:lnTo>
                    <a:pt x="2" y="549"/>
                  </a:lnTo>
                  <a:lnTo>
                    <a:pt x="15" y="569"/>
                  </a:lnTo>
                  <a:cubicBezTo>
                    <a:pt x="273" y="949"/>
                    <a:pt x="585" y="1223"/>
                    <a:pt x="1051" y="1317"/>
                  </a:cubicBezTo>
                  <a:cubicBezTo>
                    <a:pt x="2170" y="1508"/>
                    <a:pt x="3292" y="496"/>
                    <a:pt x="4380" y="519"/>
                  </a:cubicBezTo>
                  <a:cubicBezTo>
                    <a:pt x="5469" y="543"/>
                    <a:pt x="6507" y="1548"/>
                    <a:pt x="7583" y="1461"/>
                  </a:cubicBezTo>
                  <a:cubicBezTo>
                    <a:pt x="8625" y="1376"/>
                    <a:pt x="10027" y="-7"/>
                    <a:pt x="10739" y="0"/>
                  </a:cubicBezTo>
                  <a:close/>
                </a:path>
              </a:pathLst>
            </a:custGeom>
            <a:gradFill>
              <a:gsLst>
                <a:gs pos="60000">
                  <a:schemeClr val="bg1">
                    <a:alpha val="13000"/>
                  </a:schemeClr>
                </a:gs>
                <a:gs pos="23000">
                  <a:schemeClr val="bg1">
                    <a:alpha val="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224155" y="280035"/>
            <a:ext cx="11700000" cy="63000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燕尾形 6"/>
          <p:cNvSpPr/>
          <p:nvPr userDrawn="1"/>
        </p:nvSpPr>
        <p:spPr>
          <a:xfrm>
            <a:off x="244475" y="479425"/>
            <a:ext cx="8184515" cy="692150"/>
          </a:xfrm>
          <a:prstGeom prst="chevron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3" hasCustomPrompt="1"/>
          </p:nvPr>
        </p:nvSpPr>
        <p:spPr>
          <a:xfrm>
            <a:off x="1012825" y="521335"/>
            <a:ext cx="7244715" cy="608330"/>
          </a:xfrm>
          <a:effectLst/>
        </p:spPr>
        <p:txBody>
          <a:bodyPr lIns="101600" tIns="38100" rIns="76200" bIns="3810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600" b="0" u="none" strike="noStrike" kern="1200" cap="none" spc="200" normalizeH="0" baseline="0">
                <a:solidFill>
                  <a:srgbClr val="426126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algn="l" fontAlgn="auto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中黑简" panose="02010600000101010101" charset="-122"/>
              <a:ea typeface="汉仪中黑简" panose="02010600000101010101" charset="-122"/>
            </a:endParaRPr>
          </a:p>
        </p:txBody>
      </p:sp>
      <p:sp>
        <p:nvSpPr>
          <p:cNvPr id="214" name="平行四边形 213"/>
          <p:cNvSpPr/>
          <p:nvPr/>
        </p:nvSpPr>
        <p:spPr>
          <a:xfrm>
            <a:off x="1" y="0"/>
            <a:ext cx="12191999" cy="6858000"/>
          </a:xfrm>
          <a:prstGeom prst="parallelogram">
            <a:avLst>
              <a:gd name="adj" fmla="val 89805"/>
            </a:avLst>
          </a:prstGeom>
          <a:blipFill dpi="0" rotWithShape="1">
            <a:blip r:embed="rId1">
              <a:alphaModFix amt="28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4210" y="1527810"/>
            <a:ext cx="1096264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ym typeface="+mn-ea"/>
              </a:rPr>
              <a:t>（四）做实</a:t>
            </a:r>
            <a:r>
              <a:rPr lang="en-US" altLang="zh-CN" sz="1600">
                <a:sym typeface="+mn-ea"/>
              </a:rPr>
              <a:t>“</a:t>
            </a:r>
            <a:r>
              <a:rPr lang="zh-CN" altLang="en-US" sz="1600">
                <a:sym typeface="+mn-ea"/>
              </a:rPr>
              <a:t>民生</a:t>
            </a:r>
            <a:r>
              <a:rPr lang="en-US" altLang="zh-CN" sz="1600">
                <a:sym typeface="+mn-ea"/>
              </a:rPr>
              <a:t>”</a:t>
            </a:r>
            <a:r>
              <a:rPr lang="zh-CN" altLang="en-US" sz="1600">
                <a:sym typeface="+mn-ea"/>
              </a:rPr>
              <a:t>文章，绘就幸福</a:t>
            </a:r>
            <a:r>
              <a:rPr lang="en-US" altLang="zh-CN" sz="1600">
                <a:sym typeface="+mn-ea"/>
              </a:rPr>
              <a:t>“</a:t>
            </a:r>
            <a:r>
              <a:rPr lang="zh-CN" altLang="en-US" sz="1600">
                <a:sym typeface="+mn-ea"/>
              </a:rPr>
              <a:t>新画卷</a:t>
            </a:r>
            <a:r>
              <a:rPr lang="en-US" altLang="zh-CN" sz="1600">
                <a:sym typeface="+mn-ea"/>
              </a:rPr>
              <a:t>”</a:t>
            </a:r>
            <a:r>
              <a:rPr lang="zh-CN" altLang="en-US" sz="1600">
                <a:sym typeface="+mn-ea"/>
              </a:rPr>
              <a:t>。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一是持之以恒解民忧。组建</a:t>
            </a:r>
            <a:r>
              <a:rPr lang="en-US" altLang="zh-CN" sz="1600">
                <a:sym typeface="+mn-ea"/>
              </a:rPr>
              <a:t>“</a:t>
            </a:r>
            <a:r>
              <a:rPr lang="zh-CN" altLang="en-US" sz="1600">
                <a:sym typeface="+mn-ea"/>
              </a:rPr>
              <a:t>联村领导</a:t>
            </a:r>
            <a:r>
              <a:rPr lang="en-US" altLang="zh-CN" sz="1600">
                <a:sym typeface="+mn-ea"/>
              </a:rPr>
              <a:t>+</a:t>
            </a:r>
            <a:r>
              <a:rPr lang="zh-CN" altLang="en-US" sz="1600">
                <a:sym typeface="+mn-ea"/>
              </a:rPr>
              <a:t>联村干部</a:t>
            </a:r>
            <a:r>
              <a:rPr lang="en-US" altLang="zh-CN" sz="1600">
                <a:sym typeface="+mn-ea"/>
              </a:rPr>
              <a:t>+</a:t>
            </a:r>
            <a:r>
              <a:rPr lang="zh-CN" altLang="en-US" sz="1600">
                <a:sym typeface="+mn-ea"/>
              </a:rPr>
              <a:t>帮扶联系人</a:t>
            </a:r>
            <a:r>
              <a:rPr lang="en-US" altLang="zh-CN" sz="1600">
                <a:sym typeface="+mn-ea"/>
              </a:rPr>
              <a:t>”</a:t>
            </a:r>
            <a:r>
              <a:rPr lang="zh-CN" altLang="en-US" sz="1600">
                <a:sym typeface="+mn-ea"/>
              </a:rPr>
              <a:t>的镇村两级作战体系，全镇</a:t>
            </a:r>
            <a:r>
              <a:rPr lang="en-US" altLang="zh-CN" sz="1600">
                <a:sym typeface="+mn-ea"/>
              </a:rPr>
              <a:t>111</a:t>
            </a:r>
            <a:r>
              <a:rPr lang="zh-CN" altLang="en-US" sz="1600">
                <a:sym typeface="+mn-ea"/>
              </a:rPr>
              <a:t>名干部深入村组一线全面摸排全镇农村人口</a:t>
            </a:r>
            <a:r>
              <a:rPr lang="en-US" altLang="zh-CN" sz="1600">
                <a:sym typeface="+mn-ea"/>
              </a:rPr>
              <a:t>1.7</a:t>
            </a:r>
            <a:r>
              <a:rPr lang="zh-CN" altLang="en-US" sz="1600">
                <a:sym typeface="+mn-ea"/>
              </a:rPr>
              <a:t>万余人次，</a:t>
            </a:r>
            <a:r>
              <a:rPr lang="en-US" altLang="zh-CN" sz="1600">
                <a:sym typeface="+mn-ea"/>
              </a:rPr>
              <a:t>2024</a:t>
            </a:r>
            <a:r>
              <a:rPr lang="zh-CN" altLang="en-US" sz="1600">
                <a:sym typeface="+mn-ea"/>
              </a:rPr>
              <a:t>年度全镇新识别纳入监测对象</a:t>
            </a:r>
            <a:r>
              <a:rPr lang="en-US" altLang="zh-CN" sz="1600">
                <a:sym typeface="+mn-ea"/>
              </a:rPr>
              <a:t>11</a:t>
            </a:r>
            <a:r>
              <a:rPr lang="zh-CN" altLang="en-US" sz="1600">
                <a:sym typeface="+mn-ea"/>
              </a:rPr>
              <a:t>户</a:t>
            </a:r>
            <a:r>
              <a:rPr lang="en-US" altLang="zh-CN" sz="1600">
                <a:sym typeface="+mn-ea"/>
              </a:rPr>
              <a:t>41</a:t>
            </a:r>
            <a:r>
              <a:rPr lang="zh-CN" altLang="en-US" sz="1600">
                <a:sym typeface="+mn-ea"/>
              </a:rPr>
              <a:t>人，风险消除监测户</a:t>
            </a:r>
            <a:r>
              <a:rPr lang="en-US" altLang="zh-CN" sz="1600">
                <a:sym typeface="+mn-ea"/>
              </a:rPr>
              <a:t>25</a:t>
            </a:r>
            <a:r>
              <a:rPr lang="zh-CN" altLang="en-US" sz="1600">
                <a:sym typeface="+mn-ea"/>
              </a:rPr>
              <a:t>户</a:t>
            </a:r>
            <a:r>
              <a:rPr lang="en-US" altLang="zh-CN" sz="1600">
                <a:sym typeface="+mn-ea"/>
              </a:rPr>
              <a:t>69</a:t>
            </a:r>
            <a:r>
              <a:rPr lang="zh-CN" altLang="en-US" sz="1600">
                <a:sym typeface="+mn-ea"/>
              </a:rPr>
              <a:t>人，全镇纳入低保共计</a:t>
            </a:r>
            <a:r>
              <a:rPr lang="en-US" altLang="zh-CN" sz="1600">
                <a:sym typeface="+mn-ea"/>
              </a:rPr>
              <a:t>425</a:t>
            </a:r>
            <a:r>
              <a:rPr lang="zh-CN" altLang="en-US" sz="1600">
                <a:sym typeface="+mn-ea"/>
              </a:rPr>
              <a:t>户</a:t>
            </a:r>
            <a:r>
              <a:rPr lang="en-US" altLang="zh-CN" sz="1600">
                <a:sym typeface="+mn-ea"/>
              </a:rPr>
              <a:t>838</a:t>
            </a:r>
            <a:r>
              <a:rPr lang="zh-CN" altLang="en-US" sz="1600">
                <a:sym typeface="+mn-ea"/>
              </a:rPr>
              <a:t>人、发放低保资金</a:t>
            </a:r>
            <a:r>
              <a:rPr lang="en-US" altLang="zh-CN" sz="1600">
                <a:sym typeface="+mn-ea"/>
              </a:rPr>
              <a:t>37.1</a:t>
            </a:r>
            <a:r>
              <a:rPr lang="zh-CN" altLang="en-US" sz="1600">
                <a:sym typeface="+mn-ea"/>
              </a:rPr>
              <a:t>元；纳入特困供养</a:t>
            </a:r>
            <a:r>
              <a:rPr lang="en-US" altLang="zh-CN" sz="1600">
                <a:sym typeface="+mn-ea"/>
              </a:rPr>
              <a:t>454</a:t>
            </a:r>
            <a:r>
              <a:rPr lang="zh-CN" altLang="en-US" sz="1600">
                <a:sym typeface="+mn-ea"/>
              </a:rPr>
              <a:t>户</a:t>
            </a:r>
            <a:r>
              <a:rPr lang="en-US" altLang="zh-CN" sz="1600">
                <a:sym typeface="+mn-ea"/>
              </a:rPr>
              <a:t>470</a:t>
            </a:r>
            <a:r>
              <a:rPr lang="zh-CN" altLang="en-US" sz="1600">
                <a:sym typeface="+mn-ea"/>
              </a:rPr>
              <a:t>人，发放特困资金</a:t>
            </a:r>
            <a:r>
              <a:rPr lang="en-US" altLang="zh-CN" sz="1600">
                <a:sym typeface="+mn-ea"/>
              </a:rPr>
              <a:t>45.8</a:t>
            </a:r>
            <a:r>
              <a:rPr lang="zh-CN" altLang="en-US" sz="1600">
                <a:sym typeface="+mn-ea"/>
              </a:rPr>
              <a:t>元，纳入低保边缘家庭</a:t>
            </a:r>
            <a:r>
              <a:rPr lang="en-US" altLang="zh-CN" sz="1600">
                <a:sym typeface="+mn-ea"/>
              </a:rPr>
              <a:t>72</a:t>
            </a:r>
            <a:r>
              <a:rPr lang="zh-CN" altLang="en-US" sz="1600">
                <a:sym typeface="+mn-ea"/>
              </a:rPr>
              <a:t>户</a:t>
            </a:r>
            <a:r>
              <a:rPr lang="en-US" altLang="zh-CN" sz="1600">
                <a:sym typeface="+mn-ea"/>
              </a:rPr>
              <a:t>138</a:t>
            </a:r>
            <a:r>
              <a:rPr lang="zh-CN" altLang="en-US" sz="1600">
                <a:sym typeface="+mn-ea"/>
              </a:rPr>
              <a:t>人。完成防止返贫监测帮扶第一轮、第二轮集中排查及突出问题整改工作，共整改</a:t>
            </a:r>
            <a:r>
              <a:rPr lang="en-US" altLang="zh-CN" sz="1600">
                <a:sym typeface="+mn-ea"/>
              </a:rPr>
              <a:t>7</a:t>
            </a:r>
            <a:r>
              <a:rPr lang="zh-CN" altLang="en-US" sz="1600">
                <a:sym typeface="+mn-ea"/>
              </a:rPr>
              <a:t>类</a:t>
            </a:r>
            <a:r>
              <a:rPr lang="en-US" altLang="zh-CN" sz="1600">
                <a:sym typeface="+mn-ea"/>
              </a:rPr>
              <a:t>54</a:t>
            </a:r>
            <a:r>
              <a:rPr lang="zh-CN" altLang="en-US" sz="1600">
                <a:sym typeface="+mn-ea"/>
              </a:rPr>
              <a:t>个问题。全年共实施</a:t>
            </a:r>
            <a:r>
              <a:rPr lang="en-US" altLang="zh-CN" sz="1600">
                <a:sym typeface="+mn-ea"/>
              </a:rPr>
              <a:t>7</a:t>
            </a:r>
            <a:r>
              <a:rPr lang="zh-CN" altLang="en-US" sz="1600">
                <a:sym typeface="+mn-ea"/>
              </a:rPr>
              <a:t>个高质量庭院经济项目和</a:t>
            </a:r>
            <a:r>
              <a:rPr lang="en-US" altLang="zh-CN" sz="1600">
                <a:sym typeface="+mn-ea"/>
              </a:rPr>
              <a:t>4</a:t>
            </a:r>
            <a:r>
              <a:rPr lang="zh-CN" altLang="en-US" sz="1600">
                <a:sym typeface="+mn-ea"/>
              </a:rPr>
              <a:t>个高质量产业项目，共使用有效衔接产业资金</a:t>
            </a:r>
            <a:r>
              <a:rPr lang="en-US" altLang="zh-CN" sz="1600">
                <a:sym typeface="+mn-ea"/>
              </a:rPr>
              <a:t>335</a:t>
            </a:r>
            <a:r>
              <a:rPr lang="zh-CN" altLang="en-US" sz="1600">
                <a:sym typeface="+mn-ea"/>
              </a:rPr>
              <a:t>万元。发放雨露计划资金</a:t>
            </a:r>
            <a:r>
              <a:rPr lang="en-US" altLang="zh-CN" sz="1600">
                <a:sym typeface="+mn-ea"/>
              </a:rPr>
              <a:t>30.6</a:t>
            </a:r>
            <a:r>
              <a:rPr lang="zh-CN" altLang="en-US" sz="1600">
                <a:sym typeface="+mn-ea"/>
              </a:rPr>
              <a:t>万元，惠及学生</a:t>
            </a:r>
            <a:r>
              <a:rPr lang="en-US" altLang="zh-CN" sz="1600">
                <a:sym typeface="+mn-ea"/>
              </a:rPr>
              <a:t>102</a:t>
            </a:r>
            <a:r>
              <a:rPr lang="zh-CN" altLang="en-US" sz="1600">
                <a:sym typeface="+mn-ea"/>
              </a:rPr>
              <a:t>人。完成老年人体检</a:t>
            </a:r>
            <a:r>
              <a:rPr lang="en-US" altLang="zh-CN" sz="1600">
                <a:sym typeface="+mn-ea"/>
              </a:rPr>
              <a:t>6000</a:t>
            </a:r>
            <a:r>
              <a:rPr lang="zh-CN" altLang="en-US" sz="1600">
                <a:sym typeface="+mn-ea"/>
              </a:rPr>
              <a:t>余人，妇女两癌筛查</a:t>
            </a:r>
            <a:r>
              <a:rPr lang="en-US" altLang="zh-CN" sz="1600">
                <a:sym typeface="+mn-ea"/>
              </a:rPr>
              <a:t>1133</a:t>
            </a:r>
            <a:r>
              <a:rPr lang="zh-CN" altLang="en-US" sz="1600">
                <a:sym typeface="+mn-ea"/>
              </a:rPr>
              <a:t>人，累计帮助困境儿童</a:t>
            </a:r>
            <a:r>
              <a:rPr lang="en-US" altLang="zh-CN" sz="1600">
                <a:sym typeface="+mn-ea"/>
              </a:rPr>
              <a:t>86</a:t>
            </a:r>
            <a:r>
              <a:rPr lang="zh-CN" altLang="en-US" sz="1600">
                <a:sym typeface="+mn-ea"/>
              </a:rPr>
              <a:t>人，资助义务教育学段</a:t>
            </a:r>
            <a:r>
              <a:rPr lang="en-US" altLang="zh-CN" sz="1600">
                <a:sym typeface="+mn-ea"/>
              </a:rPr>
              <a:t>27</a:t>
            </a:r>
            <a:r>
              <a:rPr lang="zh-CN" altLang="en-US" sz="1600">
                <a:sym typeface="+mn-ea"/>
              </a:rPr>
              <a:t>人，补助资金</a:t>
            </a:r>
            <a:r>
              <a:rPr lang="en-US" altLang="zh-CN" sz="1600">
                <a:sym typeface="+mn-ea"/>
              </a:rPr>
              <a:t>16.8</a:t>
            </a:r>
            <a:r>
              <a:rPr lang="zh-CN" altLang="en-US" sz="1600">
                <a:sym typeface="+mn-ea"/>
              </a:rPr>
              <a:t>万元。发放临时救助</a:t>
            </a:r>
            <a:r>
              <a:rPr lang="en-US" altLang="zh-CN" sz="1600">
                <a:sym typeface="+mn-ea"/>
              </a:rPr>
              <a:t>27.1</a:t>
            </a:r>
            <a:r>
              <a:rPr lang="zh-CN" altLang="en-US" sz="1600">
                <a:sym typeface="+mn-ea"/>
              </a:rPr>
              <a:t>万元，残疾人补贴</a:t>
            </a:r>
            <a:r>
              <a:rPr lang="en-US" altLang="zh-CN" sz="1600">
                <a:sym typeface="+mn-ea"/>
              </a:rPr>
              <a:t>2.8</a:t>
            </a:r>
            <a:r>
              <a:rPr lang="zh-CN" altLang="en-US" sz="1600">
                <a:sym typeface="+mn-ea"/>
              </a:rPr>
              <a:t>万元。完成困难群众适老化改造</a:t>
            </a:r>
            <a:r>
              <a:rPr lang="en-US" altLang="zh-CN" sz="1600">
                <a:sym typeface="+mn-ea"/>
              </a:rPr>
              <a:t>22</a:t>
            </a:r>
            <a:r>
              <a:rPr lang="zh-CN" altLang="en-US" sz="1600">
                <a:sym typeface="+mn-ea"/>
              </a:rPr>
              <a:t>户，</a:t>
            </a:r>
            <a:r>
              <a:rPr lang="en-US" altLang="zh-CN" sz="1600">
                <a:sym typeface="+mn-ea"/>
              </a:rPr>
              <a:t>“</a:t>
            </a:r>
            <a:r>
              <a:rPr lang="zh-CN" altLang="en-US" sz="1600">
                <a:sym typeface="+mn-ea"/>
              </a:rPr>
              <a:t>厕所革命</a:t>
            </a:r>
            <a:r>
              <a:rPr lang="en-US" altLang="zh-CN" sz="1600">
                <a:sym typeface="+mn-ea"/>
              </a:rPr>
              <a:t>”50</a:t>
            </a:r>
            <a:r>
              <a:rPr lang="zh-CN" altLang="en-US" sz="1600">
                <a:sym typeface="+mn-ea"/>
              </a:rPr>
              <a:t>座，对</a:t>
            </a:r>
            <a:r>
              <a:rPr lang="en-US" altLang="zh-CN" sz="1600">
                <a:sym typeface="+mn-ea"/>
              </a:rPr>
              <a:t>84</a:t>
            </a:r>
            <a:r>
              <a:rPr lang="zh-CN" altLang="en-US" sz="1600">
                <a:sym typeface="+mn-ea"/>
              </a:rPr>
              <a:t>户困难家庭开展</a:t>
            </a:r>
            <a:r>
              <a:rPr lang="en-US" altLang="zh-CN" sz="1600">
                <a:sym typeface="+mn-ea"/>
              </a:rPr>
              <a:t>“</a:t>
            </a:r>
            <a:r>
              <a:rPr lang="zh-CN" altLang="en-US" sz="1600">
                <a:sym typeface="+mn-ea"/>
              </a:rPr>
              <a:t>爱心宁乡</a:t>
            </a:r>
            <a:r>
              <a:rPr lang="en-US" altLang="zh-CN" sz="1600">
                <a:sym typeface="+mn-ea"/>
              </a:rPr>
              <a:t>”</a:t>
            </a:r>
            <a:r>
              <a:rPr lang="zh-CN" altLang="en-US" sz="1600">
                <a:sym typeface="+mn-ea"/>
              </a:rPr>
              <a:t>帮扶工作。二是持之以恒谋实事。在推进农村道路建设、民生设施建设、教育教学、劳动就业等方面持续发力。完成宁乡市横市镇</a:t>
            </a:r>
            <a:r>
              <a:rPr lang="en-US" altLang="zh-CN" sz="1600">
                <a:sym typeface="+mn-ea"/>
              </a:rPr>
              <a:t>2024</a:t>
            </a:r>
            <a:r>
              <a:rPr lang="zh-CN" altLang="en-US" sz="1600">
                <a:sym typeface="+mn-ea"/>
              </a:rPr>
              <a:t>年度第一批、第二批省规农村公路安全防护项目安装；完成金丰村戴家伦山地质灾害土方移除工程建设；完成交警队门口及铁冲水库路整改维修。推动横市镇农贸市场升级改造；整修山塘</a:t>
            </a:r>
            <a:r>
              <a:rPr lang="en-US" altLang="zh-CN" sz="1600">
                <a:sym typeface="+mn-ea"/>
              </a:rPr>
              <a:t>75</a:t>
            </a:r>
            <a:r>
              <a:rPr lang="zh-CN" altLang="en-US" sz="1600">
                <a:sym typeface="+mn-ea"/>
              </a:rPr>
              <a:t>口，完成沟渠清淤整修</a:t>
            </a:r>
            <a:r>
              <a:rPr lang="en-US" altLang="zh-CN" sz="1600">
                <a:sym typeface="+mn-ea"/>
              </a:rPr>
              <a:t>1.5</a:t>
            </a:r>
            <a:r>
              <a:rPr lang="zh-CN" altLang="en-US" sz="1600">
                <a:sym typeface="+mn-ea"/>
              </a:rPr>
              <a:t>万米。推动完成铁冲小学、云山书院消防安全隐患整治工程建设；完成芙蓉学校及中心幼儿园门口减速带及路标安装。新增转移就业农村劳动力</a:t>
            </a:r>
            <a:r>
              <a:rPr lang="en-US" altLang="zh-CN" sz="1600">
                <a:sym typeface="+mn-ea"/>
              </a:rPr>
              <a:t>550</a:t>
            </a:r>
            <a:r>
              <a:rPr lang="zh-CN" altLang="en-US" sz="1600">
                <a:sym typeface="+mn-ea"/>
              </a:rPr>
              <a:t>人，农民工就业信息新录入</a:t>
            </a:r>
            <a:r>
              <a:rPr lang="en-US" altLang="zh-CN" sz="1600">
                <a:sym typeface="+mn-ea"/>
              </a:rPr>
              <a:t>1261</a:t>
            </a:r>
            <a:r>
              <a:rPr lang="zh-CN" altLang="en-US" sz="1600">
                <a:sym typeface="+mn-ea"/>
              </a:rPr>
              <a:t>人；完成小额信贷贴息贷款</a:t>
            </a:r>
            <a:r>
              <a:rPr lang="en-US" altLang="zh-CN" sz="1600">
                <a:sym typeface="+mn-ea"/>
              </a:rPr>
              <a:t>55</a:t>
            </a:r>
            <a:r>
              <a:rPr lang="zh-CN" altLang="en-US" sz="1600">
                <a:sym typeface="+mn-ea"/>
              </a:rPr>
              <a:t>人</a:t>
            </a:r>
            <a:r>
              <a:rPr lang="en-US" altLang="zh-CN" sz="1600">
                <a:sym typeface="+mn-ea"/>
              </a:rPr>
              <a:t>248.9</a:t>
            </a:r>
            <a:r>
              <a:rPr lang="zh-CN" altLang="en-US" sz="1600">
                <a:sym typeface="+mn-ea"/>
              </a:rPr>
              <a:t>万元。三是持之以恒暖民心。坚持以人民为中心，将</a:t>
            </a:r>
            <a:r>
              <a:rPr lang="en-US" altLang="zh-CN" sz="1600">
                <a:sym typeface="+mn-ea"/>
              </a:rPr>
              <a:t>“</a:t>
            </a:r>
            <a:r>
              <a:rPr lang="zh-CN" altLang="en-US" sz="1600">
                <a:sym typeface="+mn-ea"/>
              </a:rPr>
              <a:t>枫桥经验</a:t>
            </a:r>
            <a:r>
              <a:rPr lang="en-US" altLang="zh-CN" sz="1600">
                <a:sym typeface="+mn-ea"/>
              </a:rPr>
              <a:t>”</a:t>
            </a:r>
            <a:r>
              <a:rPr lang="zh-CN" altLang="en-US" sz="1600">
                <a:sym typeface="+mn-ea"/>
              </a:rPr>
              <a:t>与实际相结合，及时减少和消除辖区不稳定因素。村组召开民情碰头会</a:t>
            </a:r>
            <a:r>
              <a:rPr lang="en-US" altLang="zh-CN" sz="1600">
                <a:sym typeface="+mn-ea"/>
              </a:rPr>
              <a:t>100</a:t>
            </a:r>
            <a:r>
              <a:rPr lang="zh-CN" altLang="en-US" sz="1600">
                <a:sym typeface="+mn-ea"/>
              </a:rPr>
              <a:t>余场、民情恳谈会</a:t>
            </a:r>
            <a:r>
              <a:rPr lang="en-US" altLang="zh-CN" sz="1600">
                <a:sym typeface="+mn-ea"/>
              </a:rPr>
              <a:t>260</a:t>
            </a:r>
            <a:r>
              <a:rPr lang="zh-CN" altLang="en-US" sz="1600">
                <a:sym typeface="+mn-ea"/>
              </a:rPr>
              <a:t>余场，镇党委召开民情分析会</a:t>
            </a:r>
            <a:r>
              <a:rPr lang="en-US" altLang="zh-CN" sz="1600">
                <a:sym typeface="+mn-ea"/>
              </a:rPr>
              <a:t>9</a:t>
            </a:r>
            <a:r>
              <a:rPr lang="zh-CN" altLang="en-US" sz="1600">
                <a:sym typeface="+mn-ea"/>
              </a:rPr>
              <a:t>次、研判解决复杂民情问题</a:t>
            </a:r>
            <a:r>
              <a:rPr lang="en-US" altLang="zh-CN" sz="1600">
                <a:sym typeface="+mn-ea"/>
              </a:rPr>
              <a:t>12</a:t>
            </a:r>
            <a:r>
              <a:rPr lang="zh-CN" altLang="en-US" sz="1600">
                <a:sym typeface="+mn-ea"/>
              </a:rPr>
              <a:t>个；征集社情民意</a:t>
            </a:r>
            <a:r>
              <a:rPr lang="en-US" altLang="zh-CN" sz="1600">
                <a:sym typeface="+mn-ea"/>
              </a:rPr>
              <a:t>255</a:t>
            </a:r>
            <a:r>
              <a:rPr lang="zh-CN" altLang="en-US" sz="1600">
                <a:sym typeface="+mn-ea"/>
              </a:rPr>
              <a:t>条、解决</a:t>
            </a:r>
            <a:r>
              <a:rPr lang="en-US" altLang="zh-CN" sz="1600">
                <a:sym typeface="+mn-ea"/>
              </a:rPr>
              <a:t>234</a:t>
            </a:r>
            <a:r>
              <a:rPr lang="zh-CN" altLang="en-US" sz="1600">
                <a:sym typeface="+mn-ea"/>
              </a:rPr>
              <a:t>条，排查调处矛盾纠纷</a:t>
            </a:r>
            <a:r>
              <a:rPr lang="en-US" altLang="zh-CN" sz="1600">
                <a:sym typeface="+mn-ea"/>
              </a:rPr>
              <a:t>47</a:t>
            </a:r>
            <a:r>
              <a:rPr lang="zh-CN" altLang="en-US" sz="1600">
                <a:sym typeface="+mn-ea"/>
              </a:rPr>
              <a:t>起，涉及金额</a:t>
            </a:r>
            <a:r>
              <a:rPr lang="en-US" altLang="zh-CN" sz="1600">
                <a:sym typeface="+mn-ea"/>
              </a:rPr>
              <a:t>222.9</a:t>
            </a:r>
            <a:r>
              <a:rPr lang="zh-CN" altLang="en-US" sz="1600">
                <a:sym typeface="+mn-ea"/>
              </a:rPr>
              <a:t>余万元；办理市长信箱信件</a:t>
            </a:r>
            <a:r>
              <a:rPr lang="en-US" altLang="zh-CN" sz="1600">
                <a:sym typeface="+mn-ea"/>
              </a:rPr>
              <a:t>2</a:t>
            </a:r>
            <a:r>
              <a:rPr lang="zh-CN" altLang="en-US" sz="1600">
                <a:sym typeface="+mn-ea"/>
              </a:rPr>
              <a:t>条，省长信箱转办件</a:t>
            </a:r>
            <a:r>
              <a:rPr lang="en-US" altLang="zh-CN" sz="1600">
                <a:sym typeface="+mn-ea"/>
              </a:rPr>
              <a:t>1</a:t>
            </a:r>
            <a:r>
              <a:rPr lang="zh-CN" altLang="en-US" sz="1600">
                <a:sym typeface="+mn-ea"/>
              </a:rPr>
              <a:t>条，</a:t>
            </a:r>
            <a:r>
              <a:rPr lang="en-US" altLang="zh-CN" sz="1600">
                <a:sym typeface="+mn-ea"/>
              </a:rPr>
              <a:t>12345</a:t>
            </a:r>
            <a:r>
              <a:rPr lang="zh-CN" altLang="en-US" sz="1600">
                <a:sym typeface="+mn-ea"/>
              </a:rPr>
              <a:t>共签收工单</a:t>
            </a:r>
            <a:r>
              <a:rPr lang="en-US" altLang="zh-CN" sz="1600">
                <a:sym typeface="+mn-ea"/>
              </a:rPr>
              <a:t>271</a:t>
            </a:r>
            <a:r>
              <a:rPr lang="zh-CN" altLang="en-US" sz="1600">
                <a:sym typeface="+mn-ea"/>
              </a:rPr>
              <a:t>单，共回访工单</a:t>
            </a:r>
            <a:r>
              <a:rPr lang="en-US" altLang="zh-CN" sz="1600">
                <a:sym typeface="+mn-ea"/>
              </a:rPr>
              <a:t>252</a:t>
            </a:r>
            <a:r>
              <a:rPr lang="zh-CN" altLang="en-US" sz="1600">
                <a:sym typeface="+mn-ea"/>
              </a:rPr>
              <a:t>条，按时办结率</a:t>
            </a:r>
            <a:r>
              <a:rPr lang="en-US" altLang="zh-CN" sz="1600">
                <a:sym typeface="+mn-ea"/>
              </a:rPr>
              <a:t>100%</a:t>
            </a:r>
            <a:r>
              <a:rPr lang="zh-CN" altLang="en-US" sz="1600">
                <a:sym typeface="+mn-ea"/>
              </a:rPr>
              <a:t>，满意率</a:t>
            </a:r>
            <a:r>
              <a:rPr lang="en-US" altLang="zh-CN" sz="1600">
                <a:sym typeface="+mn-ea"/>
              </a:rPr>
              <a:t>99.2%</a:t>
            </a:r>
            <a:r>
              <a:rPr lang="zh-CN" altLang="en-US" sz="1600">
                <a:sym typeface="+mn-ea"/>
              </a:rPr>
              <a:t>，解决率</a:t>
            </a:r>
            <a:r>
              <a:rPr lang="en-US" altLang="zh-CN" sz="1600">
                <a:sym typeface="+mn-ea"/>
              </a:rPr>
              <a:t>95.2%</a:t>
            </a:r>
            <a:r>
              <a:rPr lang="zh-CN" altLang="en-US" sz="1600">
                <a:sym typeface="+mn-ea"/>
              </a:rPr>
              <a:t>，全年接待办理医疗、养老、涉农补贴业等各项便民事项群众</a:t>
            </a:r>
            <a:r>
              <a:rPr lang="en-US" altLang="zh-CN" sz="1600">
                <a:sym typeface="+mn-ea"/>
              </a:rPr>
              <a:t>1</a:t>
            </a:r>
            <a:r>
              <a:rPr lang="zh-CN" altLang="en-US" sz="1600">
                <a:sym typeface="+mn-ea"/>
              </a:rPr>
              <a:t>万余人次。群众安全感满意度持续提升，社会治理根基进一步巩固。</a:t>
            </a:r>
            <a:endParaRPr lang="zh-CN" altLang="en-US" sz="1600"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5" y="0"/>
            <a:ext cx="12191365" cy="6858635"/>
          </a:xfrm>
          <a:prstGeom prst="rect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21589" y="-2540"/>
            <a:ext cx="12191999" cy="6858000"/>
          </a:xfrm>
          <a:prstGeom prst="rect">
            <a:avLst/>
          </a:prstGeom>
          <a:blipFill dpi="0" rotWithShape="1">
            <a:blip r:embed="rId1">
              <a:alphaModFix amt="15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任意多边形: 形状 45"/>
          <p:cNvSpPr/>
          <p:nvPr/>
        </p:nvSpPr>
        <p:spPr>
          <a:xfrm rot="5400000">
            <a:off x="-2711450" y="2712720"/>
            <a:ext cx="6857365" cy="1434465"/>
          </a:xfrm>
          <a:custGeom>
            <a:avLst/>
            <a:gdLst>
              <a:gd name="connsiteX0" fmla="*/ 1079 w 26784"/>
              <a:gd name="connsiteY0" fmla="*/ 987 h 4786"/>
              <a:gd name="connsiteX1" fmla="*/ 7064 w 26784"/>
              <a:gd name="connsiteY1" fmla="*/ 5 h 4786"/>
              <a:gd name="connsiteX2" fmla="*/ 13490 w 26784"/>
              <a:gd name="connsiteY2" fmla="*/ 1512 h 4786"/>
              <a:gd name="connsiteX3" fmla="*/ 18964 w 26784"/>
              <a:gd name="connsiteY3" fmla="*/ 755 h 4786"/>
              <a:gd name="connsiteX4" fmla="*/ 25307 w 26784"/>
              <a:gd name="connsiteY4" fmla="*/ 1558 h 4786"/>
              <a:gd name="connsiteX5" fmla="*/ 26679 w 26784"/>
              <a:gd name="connsiteY5" fmla="*/ 2929 h 4786"/>
              <a:gd name="connsiteX6" fmla="*/ 23250 w 26784"/>
              <a:gd name="connsiteY6" fmla="*/ 4644 h 4786"/>
              <a:gd name="connsiteX7" fmla="*/ 16301 w 26784"/>
              <a:gd name="connsiteY7" fmla="*/ 4598 h 4786"/>
              <a:gd name="connsiteX8" fmla="*/ 4599 w 26784"/>
              <a:gd name="connsiteY8" fmla="*/ 3867 h 4786"/>
              <a:gd name="connsiteX9" fmla="*/ 347 w 26784"/>
              <a:gd name="connsiteY9" fmla="*/ 987 h 4786"/>
              <a:gd name="connsiteX10" fmla="*/ 1079 w 26784"/>
              <a:gd name="connsiteY10" fmla="*/ 987 h 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99" h="2111">
                <a:moveTo>
                  <a:pt x="2229" y="0"/>
                </a:moveTo>
                <a:cubicBezTo>
                  <a:pt x="2328" y="0"/>
                  <a:pt x="2427" y="1"/>
                  <a:pt x="2524" y="5"/>
                </a:cubicBezTo>
                <a:cubicBezTo>
                  <a:pt x="4593" y="93"/>
                  <a:pt x="6984" y="1489"/>
                  <a:pt x="8950" y="1512"/>
                </a:cubicBezTo>
                <a:cubicBezTo>
                  <a:pt x="10916" y="1535"/>
                  <a:pt x="12455" y="748"/>
                  <a:pt x="14424" y="755"/>
                </a:cubicBezTo>
                <a:cubicBezTo>
                  <a:pt x="15778" y="761"/>
                  <a:pt x="17692" y="951"/>
                  <a:pt x="19152" y="1198"/>
                </a:cubicBezTo>
                <a:lnTo>
                  <a:pt x="19199" y="1206"/>
                </a:lnTo>
                <a:lnTo>
                  <a:pt x="19199" y="2111"/>
                </a:lnTo>
                <a:lnTo>
                  <a:pt x="0" y="2111"/>
                </a:lnTo>
                <a:lnTo>
                  <a:pt x="0" y="260"/>
                </a:lnTo>
                <a:lnTo>
                  <a:pt x="38" y="253"/>
                </a:lnTo>
                <a:cubicBezTo>
                  <a:pt x="776" y="110"/>
                  <a:pt x="1532" y="3"/>
                  <a:pt x="2229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alpha val="64000"/>
                </a:schemeClr>
              </a:gs>
              <a:gs pos="14000">
                <a:schemeClr val="bg1">
                  <a:alpha val="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7" name="任意多边形: 形状 46"/>
          <p:cNvSpPr/>
          <p:nvPr/>
        </p:nvSpPr>
        <p:spPr>
          <a:xfrm rot="5400000">
            <a:off x="-2624287" y="2623335"/>
            <a:ext cx="6858635" cy="1610060"/>
          </a:xfrm>
          <a:custGeom>
            <a:avLst/>
            <a:gdLst>
              <a:gd name="connsiteX0" fmla="*/ 19575 w 19684"/>
              <a:gd name="connsiteY0" fmla="*/ 0 h 1861"/>
              <a:gd name="connsiteX1" fmla="*/ 19665 w 19684"/>
              <a:gd name="connsiteY1" fmla="*/ 3 h 1861"/>
              <a:gd name="connsiteX2" fmla="*/ 19684 w 19684"/>
              <a:gd name="connsiteY2" fmla="*/ 4 h 1861"/>
              <a:gd name="connsiteX3" fmla="*/ 19684 w 19684"/>
              <a:gd name="connsiteY3" fmla="*/ 1861 h 1861"/>
              <a:gd name="connsiteX4" fmla="*/ 485 w 19684"/>
              <a:gd name="connsiteY4" fmla="*/ 1861 h 1861"/>
              <a:gd name="connsiteX5" fmla="*/ 485 w 19684"/>
              <a:gd name="connsiteY5" fmla="*/ 123 h 1861"/>
              <a:gd name="connsiteX6" fmla="*/ 0 w 19684"/>
              <a:gd name="connsiteY6" fmla="*/ 76 h 1861"/>
              <a:gd name="connsiteX7" fmla="*/ 577 w 19684"/>
              <a:gd name="connsiteY7" fmla="*/ 687 h 1861"/>
              <a:gd name="connsiteX8" fmla="*/ 4340 w 19684"/>
              <a:gd name="connsiteY8" fmla="*/ 1467 h 1861"/>
              <a:gd name="connsiteX9" fmla="*/ 10205 w 19684"/>
              <a:gd name="connsiteY9" fmla="*/ 528 h 1861"/>
              <a:gd name="connsiteX10" fmla="*/ 15816 w 19684"/>
              <a:gd name="connsiteY10" fmla="*/ 1338 h 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1" h="2536">
                <a:moveTo>
                  <a:pt x="1" y="126"/>
                </a:moveTo>
                <a:lnTo>
                  <a:pt x="2" y="126"/>
                </a:lnTo>
                <a:lnTo>
                  <a:pt x="2" y="549"/>
                </a:lnTo>
                <a:lnTo>
                  <a:pt x="1" y="548"/>
                </a:lnTo>
                <a:lnTo>
                  <a:pt x="1" y="126"/>
                </a:lnTo>
                <a:close/>
                <a:moveTo>
                  <a:pt x="10739" y="0"/>
                </a:moveTo>
                <a:cubicBezTo>
                  <a:pt x="10757" y="0"/>
                  <a:pt x="10774" y="1"/>
                  <a:pt x="10790" y="3"/>
                </a:cubicBezTo>
                <a:lnTo>
                  <a:pt x="10801" y="4"/>
                </a:lnTo>
                <a:lnTo>
                  <a:pt x="10801" y="1913"/>
                </a:lnTo>
                <a:lnTo>
                  <a:pt x="10799" y="1913"/>
                </a:lnTo>
                <a:lnTo>
                  <a:pt x="10799" y="2536"/>
                </a:lnTo>
                <a:lnTo>
                  <a:pt x="0" y="2536"/>
                </a:lnTo>
                <a:lnTo>
                  <a:pt x="0" y="1783"/>
                </a:lnTo>
                <a:lnTo>
                  <a:pt x="2" y="1783"/>
                </a:lnTo>
                <a:lnTo>
                  <a:pt x="2" y="549"/>
                </a:lnTo>
                <a:lnTo>
                  <a:pt x="15" y="569"/>
                </a:lnTo>
                <a:cubicBezTo>
                  <a:pt x="273" y="949"/>
                  <a:pt x="585" y="1223"/>
                  <a:pt x="1051" y="1317"/>
                </a:cubicBezTo>
                <a:cubicBezTo>
                  <a:pt x="2170" y="1508"/>
                  <a:pt x="3292" y="496"/>
                  <a:pt x="4380" y="519"/>
                </a:cubicBezTo>
                <a:cubicBezTo>
                  <a:pt x="5469" y="543"/>
                  <a:pt x="6507" y="1548"/>
                  <a:pt x="7583" y="1461"/>
                </a:cubicBezTo>
                <a:cubicBezTo>
                  <a:pt x="8625" y="1376"/>
                  <a:pt x="10027" y="-7"/>
                  <a:pt x="10739" y="0"/>
                </a:cubicBezTo>
                <a:close/>
              </a:path>
            </a:pathLst>
          </a:custGeom>
          <a:gradFill>
            <a:gsLst>
              <a:gs pos="60000">
                <a:schemeClr val="bg1">
                  <a:alpha val="13000"/>
                </a:schemeClr>
              </a:gs>
              <a:gs pos="23000">
                <a:schemeClr val="bg1">
                  <a:alpha val="0"/>
                </a:schemeClr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flipH="1" flipV="1">
            <a:off x="10581640" y="-1270"/>
            <a:ext cx="1610360" cy="6858635"/>
            <a:chOff x="9833" y="2132"/>
            <a:chExt cx="2536" cy="10801"/>
          </a:xfrm>
        </p:grpSpPr>
        <p:sp>
          <p:nvSpPr>
            <p:cNvPr id="2" name="任意多边形: 形状 45"/>
            <p:cNvSpPr/>
            <p:nvPr/>
          </p:nvSpPr>
          <p:spPr>
            <a:xfrm rot="5400000">
              <a:off x="5564" y="6405"/>
              <a:ext cx="10799" cy="2259"/>
            </a:xfrm>
            <a:custGeom>
              <a:avLst/>
              <a:gdLst>
                <a:gd name="connsiteX0" fmla="*/ 1079 w 26784"/>
                <a:gd name="connsiteY0" fmla="*/ 987 h 4786"/>
                <a:gd name="connsiteX1" fmla="*/ 7064 w 26784"/>
                <a:gd name="connsiteY1" fmla="*/ 5 h 4786"/>
                <a:gd name="connsiteX2" fmla="*/ 13490 w 26784"/>
                <a:gd name="connsiteY2" fmla="*/ 1512 h 4786"/>
                <a:gd name="connsiteX3" fmla="*/ 18964 w 26784"/>
                <a:gd name="connsiteY3" fmla="*/ 755 h 4786"/>
                <a:gd name="connsiteX4" fmla="*/ 25307 w 26784"/>
                <a:gd name="connsiteY4" fmla="*/ 1558 h 4786"/>
                <a:gd name="connsiteX5" fmla="*/ 26679 w 26784"/>
                <a:gd name="connsiteY5" fmla="*/ 2929 h 4786"/>
                <a:gd name="connsiteX6" fmla="*/ 23250 w 26784"/>
                <a:gd name="connsiteY6" fmla="*/ 4644 h 4786"/>
                <a:gd name="connsiteX7" fmla="*/ 16301 w 26784"/>
                <a:gd name="connsiteY7" fmla="*/ 4598 h 4786"/>
                <a:gd name="connsiteX8" fmla="*/ 4599 w 26784"/>
                <a:gd name="connsiteY8" fmla="*/ 3867 h 4786"/>
                <a:gd name="connsiteX9" fmla="*/ 347 w 26784"/>
                <a:gd name="connsiteY9" fmla="*/ 987 h 4786"/>
                <a:gd name="connsiteX10" fmla="*/ 1079 w 26784"/>
                <a:gd name="connsiteY10" fmla="*/ 987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199" h="2111">
                  <a:moveTo>
                    <a:pt x="2229" y="0"/>
                  </a:moveTo>
                  <a:cubicBezTo>
                    <a:pt x="2328" y="0"/>
                    <a:pt x="2427" y="1"/>
                    <a:pt x="2524" y="5"/>
                  </a:cubicBezTo>
                  <a:cubicBezTo>
                    <a:pt x="4593" y="93"/>
                    <a:pt x="6984" y="1489"/>
                    <a:pt x="8950" y="1512"/>
                  </a:cubicBezTo>
                  <a:cubicBezTo>
                    <a:pt x="10916" y="1535"/>
                    <a:pt x="12455" y="748"/>
                    <a:pt x="14424" y="755"/>
                  </a:cubicBezTo>
                  <a:cubicBezTo>
                    <a:pt x="15778" y="761"/>
                    <a:pt x="17692" y="951"/>
                    <a:pt x="19152" y="1198"/>
                  </a:cubicBezTo>
                  <a:lnTo>
                    <a:pt x="19199" y="1206"/>
                  </a:lnTo>
                  <a:lnTo>
                    <a:pt x="19199" y="2111"/>
                  </a:lnTo>
                  <a:lnTo>
                    <a:pt x="0" y="2111"/>
                  </a:lnTo>
                  <a:lnTo>
                    <a:pt x="0" y="260"/>
                  </a:lnTo>
                  <a:lnTo>
                    <a:pt x="38" y="253"/>
                  </a:lnTo>
                  <a:cubicBezTo>
                    <a:pt x="776" y="110"/>
                    <a:pt x="1532" y="3"/>
                    <a:pt x="2229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64000"/>
                  </a:schemeClr>
                </a:gs>
                <a:gs pos="14000">
                  <a:schemeClr val="bg1">
                    <a:alpha val="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" name="任意多边形: 形状 46"/>
            <p:cNvSpPr/>
            <p:nvPr/>
          </p:nvSpPr>
          <p:spPr>
            <a:xfrm rot="5400000">
              <a:off x="5701" y="6264"/>
              <a:ext cx="10801" cy="2536"/>
            </a:xfrm>
            <a:custGeom>
              <a:avLst/>
              <a:gdLst>
                <a:gd name="connsiteX0" fmla="*/ 19575 w 19684"/>
                <a:gd name="connsiteY0" fmla="*/ 0 h 1861"/>
                <a:gd name="connsiteX1" fmla="*/ 19665 w 19684"/>
                <a:gd name="connsiteY1" fmla="*/ 3 h 1861"/>
                <a:gd name="connsiteX2" fmla="*/ 19684 w 19684"/>
                <a:gd name="connsiteY2" fmla="*/ 4 h 1861"/>
                <a:gd name="connsiteX3" fmla="*/ 19684 w 19684"/>
                <a:gd name="connsiteY3" fmla="*/ 1861 h 1861"/>
                <a:gd name="connsiteX4" fmla="*/ 485 w 19684"/>
                <a:gd name="connsiteY4" fmla="*/ 1861 h 1861"/>
                <a:gd name="connsiteX5" fmla="*/ 485 w 19684"/>
                <a:gd name="connsiteY5" fmla="*/ 123 h 1861"/>
                <a:gd name="connsiteX6" fmla="*/ 0 w 19684"/>
                <a:gd name="connsiteY6" fmla="*/ 76 h 1861"/>
                <a:gd name="connsiteX7" fmla="*/ 577 w 19684"/>
                <a:gd name="connsiteY7" fmla="*/ 687 h 1861"/>
                <a:gd name="connsiteX8" fmla="*/ 4340 w 19684"/>
                <a:gd name="connsiteY8" fmla="*/ 1467 h 1861"/>
                <a:gd name="connsiteX9" fmla="*/ 10205 w 19684"/>
                <a:gd name="connsiteY9" fmla="*/ 528 h 1861"/>
                <a:gd name="connsiteX10" fmla="*/ 15816 w 19684"/>
                <a:gd name="connsiteY10" fmla="*/ 1338 h 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01" h="2536">
                  <a:moveTo>
                    <a:pt x="1" y="126"/>
                  </a:moveTo>
                  <a:lnTo>
                    <a:pt x="2" y="126"/>
                  </a:lnTo>
                  <a:lnTo>
                    <a:pt x="2" y="549"/>
                  </a:lnTo>
                  <a:lnTo>
                    <a:pt x="1" y="548"/>
                  </a:lnTo>
                  <a:lnTo>
                    <a:pt x="1" y="126"/>
                  </a:lnTo>
                  <a:close/>
                  <a:moveTo>
                    <a:pt x="10739" y="0"/>
                  </a:moveTo>
                  <a:cubicBezTo>
                    <a:pt x="10757" y="0"/>
                    <a:pt x="10774" y="1"/>
                    <a:pt x="10790" y="3"/>
                  </a:cubicBezTo>
                  <a:lnTo>
                    <a:pt x="10801" y="4"/>
                  </a:lnTo>
                  <a:lnTo>
                    <a:pt x="10801" y="1913"/>
                  </a:lnTo>
                  <a:lnTo>
                    <a:pt x="10799" y="1913"/>
                  </a:lnTo>
                  <a:lnTo>
                    <a:pt x="10799" y="2536"/>
                  </a:lnTo>
                  <a:lnTo>
                    <a:pt x="0" y="2536"/>
                  </a:lnTo>
                  <a:lnTo>
                    <a:pt x="0" y="1783"/>
                  </a:lnTo>
                  <a:lnTo>
                    <a:pt x="2" y="1783"/>
                  </a:lnTo>
                  <a:lnTo>
                    <a:pt x="2" y="549"/>
                  </a:lnTo>
                  <a:lnTo>
                    <a:pt x="15" y="569"/>
                  </a:lnTo>
                  <a:cubicBezTo>
                    <a:pt x="273" y="949"/>
                    <a:pt x="585" y="1223"/>
                    <a:pt x="1051" y="1317"/>
                  </a:cubicBezTo>
                  <a:cubicBezTo>
                    <a:pt x="2170" y="1508"/>
                    <a:pt x="3292" y="496"/>
                    <a:pt x="4380" y="519"/>
                  </a:cubicBezTo>
                  <a:cubicBezTo>
                    <a:pt x="5469" y="543"/>
                    <a:pt x="6507" y="1548"/>
                    <a:pt x="7583" y="1461"/>
                  </a:cubicBezTo>
                  <a:cubicBezTo>
                    <a:pt x="8625" y="1376"/>
                    <a:pt x="10027" y="-7"/>
                    <a:pt x="10739" y="0"/>
                  </a:cubicBezTo>
                  <a:close/>
                </a:path>
              </a:pathLst>
            </a:custGeom>
            <a:gradFill>
              <a:gsLst>
                <a:gs pos="60000">
                  <a:schemeClr val="bg1">
                    <a:alpha val="13000"/>
                  </a:schemeClr>
                </a:gs>
                <a:gs pos="23000">
                  <a:schemeClr val="bg1">
                    <a:alpha val="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224155" y="280035"/>
            <a:ext cx="11700000" cy="63000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燕尾形 6"/>
          <p:cNvSpPr/>
          <p:nvPr userDrawn="1"/>
        </p:nvSpPr>
        <p:spPr>
          <a:xfrm>
            <a:off x="244475" y="479425"/>
            <a:ext cx="8184515" cy="692150"/>
          </a:xfrm>
          <a:prstGeom prst="chevron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3" hasCustomPrompt="1"/>
          </p:nvPr>
        </p:nvSpPr>
        <p:spPr>
          <a:xfrm>
            <a:off x="1012825" y="521335"/>
            <a:ext cx="7244715" cy="608330"/>
          </a:xfrm>
          <a:effectLst/>
        </p:spPr>
        <p:txBody>
          <a:bodyPr lIns="101600" tIns="38100" rIns="76200" bIns="3810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600" b="0" u="none" strike="noStrike" kern="1200" cap="none" spc="200" normalizeH="0" baseline="0">
                <a:solidFill>
                  <a:srgbClr val="426126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algn="l" fontAlgn="auto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中黑简" panose="02010600000101010101" charset="-122"/>
              <a:ea typeface="汉仪中黑简" panose="02010600000101010101" charset="-122"/>
            </a:endParaRPr>
          </a:p>
        </p:txBody>
      </p:sp>
      <p:sp>
        <p:nvSpPr>
          <p:cNvPr id="214" name="平行四边形 213"/>
          <p:cNvSpPr/>
          <p:nvPr/>
        </p:nvSpPr>
        <p:spPr>
          <a:xfrm>
            <a:off x="1" y="0"/>
            <a:ext cx="12191999" cy="6858000"/>
          </a:xfrm>
          <a:prstGeom prst="parallelogram">
            <a:avLst>
              <a:gd name="adj" fmla="val 89805"/>
            </a:avLst>
          </a:prstGeom>
          <a:blipFill dpi="0" rotWithShape="1">
            <a:blip r:embed="rId1">
              <a:alphaModFix amt="28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12825" y="1350010"/>
            <a:ext cx="10137140" cy="4831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（五）做细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底线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文章，下好治理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一盘棋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。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一是坚守安全生产底线。通过健全领导责任体系，全面加强宣传培训，压实企业主体责任，强化安全监管与立案处罚，以及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打非治违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行动，实现了安全生产形势平稳。全年共组织执法检查</a:t>
            </a:r>
            <a:r>
              <a:rPr lang="en-US" altLang="zh-CN">
                <a:sym typeface="+mn-ea"/>
              </a:rPr>
              <a:t>180</a:t>
            </a:r>
            <a:r>
              <a:rPr lang="zh-CN" altLang="en-US">
                <a:sym typeface="+mn-ea"/>
              </a:rPr>
              <a:t>家次，排查整改隐患</a:t>
            </a:r>
            <a:r>
              <a:rPr lang="en-US" altLang="zh-CN">
                <a:sym typeface="+mn-ea"/>
              </a:rPr>
              <a:t>542</a:t>
            </a:r>
            <a:r>
              <a:rPr lang="zh-CN" altLang="en-US">
                <a:sym typeface="+mn-ea"/>
              </a:rPr>
              <a:t>条，实现隐患闭环管理；立案处罚</a:t>
            </a:r>
            <a:r>
              <a:rPr lang="en-US" altLang="zh-CN">
                <a:sym typeface="+mn-ea"/>
              </a:rPr>
              <a:t>4</a:t>
            </a:r>
            <a:r>
              <a:rPr lang="zh-CN" altLang="en-US">
                <a:sym typeface="+mn-ea"/>
              </a:rPr>
              <a:t>起，罚款</a:t>
            </a:r>
            <a:r>
              <a:rPr lang="en-US" altLang="zh-CN">
                <a:sym typeface="+mn-ea"/>
              </a:rPr>
              <a:t>3.3</a:t>
            </a:r>
            <a:r>
              <a:rPr lang="zh-CN" altLang="en-US">
                <a:sym typeface="+mn-ea"/>
              </a:rPr>
              <a:t>万元；组织联合执法</a:t>
            </a:r>
            <a:r>
              <a:rPr lang="en-US" altLang="zh-CN">
                <a:sym typeface="+mn-ea"/>
              </a:rPr>
              <a:t>20</a:t>
            </a:r>
            <a:r>
              <a:rPr lang="zh-CN" altLang="en-US">
                <a:sym typeface="+mn-ea"/>
              </a:rPr>
              <a:t>余次，严厉打击安全生产违法行为确保重大安全生产事故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零发生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。通过加固沿线铁路彩钢瓦房屋、疏通沿线铁路涵洞淤泥、清除红线区域内种植作物，解决各类安全隐患</a:t>
            </a:r>
            <a:r>
              <a:rPr lang="en-US" altLang="zh-CN">
                <a:sym typeface="+mn-ea"/>
              </a:rPr>
              <a:t>30</a:t>
            </a:r>
            <a:r>
              <a:rPr lang="zh-CN" altLang="en-US">
                <a:sym typeface="+mn-ea"/>
              </a:rPr>
              <a:t>余件，清理各类闲杂人员</a:t>
            </a:r>
            <a:r>
              <a:rPr lang="en-US" altLang="zh-CN">
                <a:sym typeface="+mn-ea"/>
              </a:rPr>
              <a:t>10</a:t>
            </a:r>
            <a:r>
              <a:rPr lang="zh-CN" altLang="en-US">
                <a:sym typeface="+mn-ea"/>
              </a:rPr>
              <a:t>余人，有效地维护了铁路运输的安全环境。开展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敲门入户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行动，发放宣传资料超</a:t>
            </a:r>
            <a:r>
              <a:rPr lang="en-US" altLang="zh-CN">
                <a:sym typeface="+mn-ea"/>
              </a:rPr>
              <a:t>1.5</a:t>
            </a:r>
            <a:r>
              <a:rPr lang="zh-CN" altLang="en-US">
                <a:sym typeface="+mn-ea"/>
              </a:rPr>
              <a:t>万份，举办</a:t>
            </a:r>
            <a:r>
              <a:rPr lang="en-US" altLang="zh-CN">
                <a:sym typeface="+mn-ea"/>
              </a:rPr>
              <a:t>90</a:t>
            </a:r>
            <a:r>
              <a:rPr lang="zh-CN" altLang="en-US">
                <a:sym typeface="+mn-ea"/>
              </a:rPr>
              <a:t>余场安全知识夜会，道路交通事故死亡人数同比下降</a:t>
            </a:r>
            <a:r>
              <a:rPr lang="en-US" altLang="zh-CN">
                <a:sym typeface="+mn-ea"/>
              </a:rPr>
              <a:t>71%</a:t>
            </a:r>
            <a:r>
              <a:rPr lang="zh-CN" altLang="en-US">
                <a:sym typeface="+mn-ea"/>
              </a:rPr>
              <a:t>。二是坚守知法守法底线。充分利用微信网格群、村村响广播、片组邻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三长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走村入户等多种方式，广泛宣传法律法规，微信网格群不定期推送法律知识和典型案例。组织各村（社区）、网格干部走村入户，共走访家庭</a:t>
            </a:r>
            <a:r>
              <a:rPr lang="en-US" altLang="zh-CN">
                <a:sym typeface="+mn-ea"/>
              </a:rPr>
              <a:t>1.4</a:t>
            </a:r>
            <a:r>
              <a:rPr lang="zh-CN" altLang="en-US">
                <a:sym typeface="+mn-ea"/>
              </a:rPr>
              <a:t>万余户，发放民法典、反有组织犯罪法、宪法宣传资料宣传手册</a:t>
            </a:r>
            <a:r>
              <a:rPr lang="en-US" altLang="zh-CN">
                <a:sym typeface="+mn-ea"/>
              </a:rPr>
              <a:t>1.6</a:t>
            </a:r>
            <a:r>
              <a:rPr lang="zh-CN" altLang="en-US">
                <a:sym typeface="+mn-ea"/>
              </a:rPr>
              <a:t>万余份；反电诈方面，微信转发宣传</a:t>
            </a:r>
            <a:r>
              <a:rPr lang="en-US" altLang="zh-CN">
                <a:sym typeface="+mn-ea"/>
              </a:rPr>
              <a:t>300</a:t>
            </a:r>
            <a:r>
              <a:rPr lang="zh-CN" altLang="en-US">
                <a:sym typeface="+mn-ea"/>
              </a:rPr>
              <a:t>余条，地毯式摸排高危人员，建立台账并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四包一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管控，有效防止二次回流；禁毒方面，培训专职人员</a:t>
            </a:r>
            <a:r>
              <a:rPr lang="en-US" altLang="zh-CN">
                <a:sym typeface="+mn-ea"/>
              </a:rPr>
              <a:t>6</a:t>
            </a:r>
            <a:r>
              <a:rPr lang="zh-CN" altLang="en-US">
                <a:sym typeface="+mn-ea"/>
              </a:rPr>
              <a:t>次，发放宣传资料万余份，建立吸毒人员信息数据库，实现精准管控。三是坚守廉洁从政底线。严格履行党风廉政建设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一岗双责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，开展谈心谈话</a:t>
            </a:r>
            <a:r>
              <a:rPr lang="en-US" altLang="zh-CN">
                <a:sym typeface="+mn-ea"/>
              </a:rPr>
              <a:t>102</a:t>
            </a:r>
            <a:r>
              <a:rPr lang="zh-CN" altLang="en-US">
                <a:sym typeface="+mn-ea"/>
              </a:rPr>
              <a:t>人次。组织基层党支部党纪学习教育</a:t>
            </a:r>
            <a:r>
              <a:rPr lang="en-US" altLang="zh-CN">
                <a:sym typeface="+mn-ea"/>
              </a:rPr>
              <a:t>188</a:t>
            </a:r>
            <a:r>
              <a:rPr lang="zh-CN" altLang="en-US">
                <a:sym typeface="+mn-ea"/>
              </a:rPr>
              <a:t>次，开展全镇党纪学习教育专题党课，结合身边案例突出警示教育，正反结合提效能。纪委立案</a:t>
            </a:r>
            <a:r>
              <a:rPr lang="en-US" altLang="zh-CN">
                <a:sym typeface="+mn-ea"/>
              </a:rPr>
              <a:t>10</a:t>
            </a:r>
            <a:r>
              <a:rPr lang="zh-CN" altLang="en-US">
                <a:sym typeface="+mn-ea"/>
              </a:rPr>
              <a:t>件，结案</a:t>
            </a:r>
            <a:r>
              <a:rPr lang="en-US" altLang="zh-CN">
                <a:sym typeface="+mn-ea"/>
              </a:rPr>
              <a:t>10</a:t>
            </a:r>
            <a:r>
              <a:rPr lang="zh-CN" altLang="en-US">
                <a:sym typeface="+mn-ea"/>
              </a:rPr>
              <a:t>件，其中党内警告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人，党内严重警告</a:t>
            </a:r>
            <a:r>
              <a:rPr lang="en-US" altLang="zh-CN">
                <a:sym typeface="+mn-ea"/>
              </a:rPr>
              <a:t>4</a:t>
            </a:r>
            <a:r>
              <a:rPr lang="zh-CN" altLang="en-US">
                <a:sym typeface="+mn-ea"/>
              </a:rPr>
              <a:t>人，政务警告</a:t>
            </a:r>
            <a:r>
              <a:rPr lang="en-US" altLang="zh-CN">
                <a:sym typeface="+mn-ea"/>
              </a:rPr>
              <a:t>4</a:t>
            </a:r>
            <a:r>
              <a:rPr lang="zh-CN" altLang="en-US">
                <a:sym typeface="+mn-ea"/>
              </a:rPr>
              <a:t>人。持续开展巡视巡察反馈问题整改落实情况监督，市委第五轮巡察发现问题</a:t>
            </a:r>
            <a:r>
              <a:rPr lang="en-US" altLang="zh-CN">
                <a:sym typeface="+mn-ea"/>
              </a:rPr>
              <a:t>172</a:t>
            </a:r>
            <a:r>
              <a:rPr lang="zh-CN" altLang="en-US">
                <a:sym typeface="+mn-ea"/>
              </a:rPr>
              <a:t>条，其中</a:t>
            </a:r>
            <a:r>
              <a:rPr lang="en-US" altLang="zh-CN">
                <a:sym typeface="+mn-ea"/>
              </a:rPr>
              <a:t>167</a:t>
            </a:r>
            <a:r>
              <a:rPr lang="zh-CN" altLang="en-US">
                <a:sym typeface="+mn-ea"/>
              </a:rPr>
              <a:t>个已完成销号，</a:t>
            </a:r>
            <a:r>
              <a:rPr lang="en-US" altLang="zh-CN">
                <a:sym typeface="+mn-ea"/>
              </a:rPr>
              <a:t>5</a:t>
            </a:r>
            <a:r>
              <a:rPr lang="zh-CN" altLang="en-US">
                <a:sym typeface="+mn-ea"/>
              </a:rPr>
              <a:t>个问题阶段性销号。</a:t>
            </a:r>
            <a:r>
              <a:rPr lang="en-US" altLang="en-US" sz="2000">
                <a:sym typeface="+mn-ea"/>
              </a:rPr>
              <a:t> </a:t>
            </a:r>
            <a:endParaRPr lang="en-US" altLang="en-US" sz="2000"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5" y="0"/>
            <a:ext cx="12191365" cy="6858635"/>
          </a:xfrm>
          <a:prstGeom prst="rect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21589" y="-2540"/>
            <a:ext cx="12191999" cy="6858000"/>
          </a:xfrm>
          <a:prstGeom prst="rect">
            <a:avLst/>
          </a:prstGeom>
          <a:blipFill dpi="0" rotWithShape="1">
            <a:blip r:embed="rId1">
              <a:alphaModFix amt="15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任意多边形: 形状 45"/>
          <p:cNvSpPr/>
          <p:nvPr/>
        </p:nvSpPr>
        <p:spPr>
          <a:xfrm rot="5400000">
            <a:off x="-2711450" y="2712720"/>
            <a:ext cx="6857365" cy="1434465"/>
          </a:xfrm>
          <a:custGeom>
            <a:avLst/>
            <a:gdLst>
              <a:gd name="connsiteX0" fmla="*/ 1079 w 26784"/>
              <a:gd name="connsiteY0" fmla="*/ 987 h 4786"/>
              <a:gd name="connsiteX1" fmla="*/ 7064 w 26784"/>
              <a:gd name="connsiteY1" fmla="*/ 5 h 4786"/>
              <a:gd name="connsiteX2" fmla="*/ 13490 w 26784"/>
              <a:gd name="connsiteY2" fmla="*/ 1512 h 4786"/>
              <a:gd name="connsiteX3" fmla="*/ 18964 w 26784"/>
              <a:gd name="connsiteY3" fmla="*/ 755 h 4786"/>
              <a:gd name="connsiteX4" fmla="*/ 25307 w 26784"/>
              <a:gd name="connsiteY4" fmla="*/ 1558 h 4786"/>
              <a:gd name="connsiteX5" fmla="*/ 26679 w 26784"/>
              <a:gd name="connsiteY5" fmla="*/ 2929 h 4786"/>
              <a:gd name="connsiteX6" fmla="*/ 23250 w 26784"/>
              <a:gd name="connsiteY6" fmla="*/ 4644 h 4786"/>
              <a:gd name="connsiteX7" fmla="*/ 16301 w 26784"/>
              <a:gd name="connsiteY7" fmla="*/ 4598 h 4786"/>
              <a:gd name="connsiteX8" fmla="*/ 4599 w 26784"/>
              <a:gd name="connsiteY8" fmla="*/ 3867 h 4786"/>
              <a:gd name="connsiteX9" fmla="*/ 347 w 26784"/>
              <a:gd name="connsiteY9" fmla="*/ 987 h 4786"/>
              <a:gd name="connsiteX10" fmla="*/ 1079 w 26784"/>
              <a:gd name="connsiteY10" fmla="*/ 987 h 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99" h="2111">
                <a:moveTo>
                  <a:pt x="2229" y="0"/>
                </a:moveTo>
                <a:cubicBezTo>
                  <a:pt x="2328" y="0"/>
                  <a:pt x="2427" y="1"/>
                  <a:pt x="2524" y="5"/>
                </a:cubicBezTo>
                <a:cubicBezTo>
                  <a:pt x="4593" y="93"/>
                  <a:pt x="6984" y="1489"/>
                  <a:pt x="8950" y="1512"/>
                </a:cubicBezTo>
                <a:cubicBezTo>
                  <a:pt x="10916" y="1535"/>
                  <a:pt x="12455" y="748"/>
                  <a:pt x="14424" y="755"/>
                </a:cubicBezTo>
                <a:cubicBezTo>
                  <a:pt x="15778" y="761"/>
                  <a:pt x="17692" y="951"/>
                  <a:pt x="19152" y="1198"/>
                </a:cubicBezTo>
                <a:lnTo>
                  <a:pt x="19199" y="1206"/>
                </a:lnTo>
                <a:lnTo>
                  <a:pt x="19199" y="2111"/>
                </a:lnTo>
                <a:lnTo>
                  <a:pt x="0" y="2111"/>
                </a:lnTo>
                <a:lnTo>
                  <a:pt x="0" y="260"/>
                </a:lnTo>
                <a:lnTo>
                  <a:pt x="38" y="253"/>
                </a:lnTo>
                <a:cubicBezTo>
                  <a:pt x="776" y="110"/>
                  <a:pt x="1532" y="3"/>
                  <a:pt x="2229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alpha val="64000"/>
                </a:schemeClr>
              </a:gs>
              <a:gs pos="14000">
                <a:schemeClr val="bg1">
                  <a:alpha val="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7" name="任意多边形: 形状 46"/>
          <p:cNvSpPr/>
          <p:nvPr/>
        </p:nvSpPr>
        <p:spPr>
          <a:xfrm rot="5400000">
            <a:off x="-2624287" y="2623335"/>
            <a:ext cx="6858635" cy="1610060"/>
          </a:xfrm>
          <a:custGeom>
            <a:avLst/>
            <a:gdLst>
              <a:gd name="connsiteX0" fmla="*/ 19575 w 19684"/>
              <a:gd name="connsiteY0" fmla="*/ 0 h 1861"/>
              <a:gd name="connsiteX1" fmla="*/ 19665 w 19684"/>
              <a:gd name="connsiteY1" fmla="*/ 3 h 1861"/>
              <a:gd name="connsiteX2" fmla="*/ 19684 w 19684"/>
              <a:gd name="connsiteY2" fmla="*/ 4 h 1861"/>
              <a:gd name="connsiteX3" fmla="*/ 19684 w 19684"/>
              <a:gd name="connsiteY3" fmla="*/ 1861 h 1861"/>
              <a:gd name="connsiteX4" fmla="*/ 485 w 19684"/>
              <a:gd name="connsiteY4" fmla="*/ 1861 h 1861"/>
              <a:gd name="connsiteX5" fmla="*/ 485 w 19684"/>
              <a:gd name="connsiteY5" fmla="*/ 123 h 1861"/>
              <a:gd name="connsiteX6" fmla="*/ 0 w 19684"/>
              <a:gd name="connsiteY6" fmla="*/ 76 h 1861"/>
              <a:gd name="connsiteX7" fmla="*/ 577 w 19684"/>
              <a:gd name="connsiteY7" fmla="*/ 687 h 1861"/>
              <a:gd name="connsiteX8" fmla="*/ 4340 w 19684"/>
              <a:gd name="connsiteY8" fmla="*/ 1467 h 1861"/>
              <a:gd name="connsiteX9" fmla="*/ 10205 w 19684"/>
              <a:gd name="connsiteY9" fmla="*/ 528 h 1861"/>
              <a:gd name="connsiteX10" fmla="*/ 15816 w 19684"/>
              <a:gd name="connsiteY10" fmla="*/ 1338 h 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1" h="2536">
                <a:moveTo>
                  <a:pt x="1" y="126"/>
                </a:moveTo>
                <a:lnTo>
                  <a:pt x="2" y="126"/>
                </a:lnTo>
                <a:lnTo>
                  <a:pt x="2" y="549"/>
                </a:lnTo>
                <a:lnTo>
                  <a:pt x="1" y="548"/>
                </a:lnTo>
                <a:lnTo>
                  <a:pt x="1" y="126"/>
                </a:lnTo>
                <a:close/>
                <a:moveTo>
                  <a:pt x="10739" y="0"/>
                </a:moveTo>
                <a:cubicBezTo>
                  <a:pt x="10757" y="0"/>
                  <a:pt x="10774" y="1"/>
                  <a:pt x="10790" y="3"/>
                </a:cubicBezTo>
                <a:lnTo>
                  <a:pt x="10801" y="4"/>
                </a:lnTo>
                <a:lnTo>
                  <a:pt x="10801" y="1913"/>
                </a:lnTo>
                <a:lnTo>
                  <a:pt x="10799" y="1913"/>
                </a:lnTo>
                <a:lnTo>
                  <a:pt x="10799" y="2536"/>
                </a:lnTo>
                <a:lnTo>
                  <a:pt x="0" y="2536"/>
                </a:lnTo>
                <a:lnTo>
                  <a:pt x="0" y="1783"/>
                </a:lnTo>
                <a:lnTo>
                  <a:pt x="2" y="1783"/>
                </a:lnTo>
                <a:lnTo>
                  <a:pt x="2" y="549"/>
                </a:lnTo>
                <a:lnTo>
                  <a:pt x="15" y="569"/>
                </a:lnTo>
                <a:cubicBezTo>
                  <a:pt x="273" y="949"/>
                  <a:pt x="585" y="1223"/>
                  <a:pt x="1051" y="1317"/>
                </a:cubicBezTo>
                <a:cubicBezTo>
                  <a:pt x="2170" y="1508"/>
                  <a:pt x="3292" y="496"/>
                  <a:pt x="4380" y="519"/>
                </a:cubicBezTo>
                <a:cubicBezTo>
                  <a:pt x="5469" y="543"/>
                  <a:pt x="6507" y="1548"/>
                  <a:pt x="7583" y="1461"/>
                </a:cubicBezTo>
                <a:cubicBezTo>
                  <a:pt x="8625" y="1376"/>
                  <a:pt x="10027" y="-7"/>
                  <a:pt x="10739" y="0"/>
                </a:cubicBezTo>
                <a:close/>
              </a:path>
            </a:pathLst>
          </a:custGeom>
          <a:gradFill>
            <a:gsLst>
              <a:gs pos="60000">
                <a:schemeClr val="bg1">
                  <a:alpha val="13000"/>
                </a:schemeClr>
              </a:gs>
              <a:gs pos="23000">
                <a:schemeClr val="bg1">
                  <a:alpha val="0"/>
                </a:schemeClr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flipH="1" flipV="1">
            <a:off x="10581640" y="-1270"/>
            <a:ext cx="1610360" cy="6858635"/>
            <a:chOff x="9833" y="2132"/>
            <a:chExt cx="2536" cy="10801"/>
          </a:xfrm>
        </p:grpSpPr>
        <p:sp>
          <p:nvSpPr>
            <p:cNvPr id="2" name="任意多边形: 形状 45"/>
            <p:cNvSpPr/>
            <p:nvPr/>
          </p:nvSpPr>
          <p:spPr>
            <a:xfrm rot="5400000">
              <a:off x="5564" y="6405"/>
              <a:ext cx="10799" cy="2259"/>
            </a:xfrm>
            <a:custGeom>
              <a:avLst/>
              <a:gdLst>
                <a:gd name="connsiteX0" fmla="*/ 1079 w 26784"/>
                <a:gd name="connsiteY0" fmla="*/ 987 h 4786"/>
                <a:gd name="connsiteX1" fmla="*/ 7064 w 26784"/>
                <a:gd name="connsiteY1" fmla="*/ 5 h 4786"/>
                <a:gd name="connsiteX2" fmla="*/ 13490 w 26784"/>
                <a:gd name="connsiteY2" fmla="*/ 1512 h 4786"/>
                <a:gd name="connsiteX3" fmla="*/ 18964 w 26784"/>
                <a:gd name="connsiteY3" fmla="*/ 755 h 4786"/>
                <a:gd name="connsiteX4" fmla="*/ 25307 w 26784"/>
                <a:gd name="connsiteY4" fmla="*/ 1558 h 4786"/>
                <a:gd name="connsiteX5" fmla="*/ 26679 w 26784"/>
                <a:gd name="connsiteY5" fmla="*/ 2929 h 4786"/>
                <a:gd name="connsiteX6" fmla="*/ 23250 w 26784"/>
                <a:gd name="connsiteY6" fmla="*/ 4644 h 4786"/>
                <a:gd name="connsiteX7" fmla="*/ 16301 w 26784"/>
                <a:gd name="connsiteY7" fmla="*/ 4598 h 4786"/>
                <a:gd name="connsiteX8" fmla="*/ 4599 w 26784"/>
                <a:gd name="connsiteY8" fmla="*/ 3867 h 4786"/>
                <a:gd name="connsiteX9" fmla="*/ 347 w 26784"/>
                <a:gd name="connsiteY9" fmla="*/ 987 h 4786"/>
                <a:gd name="connsiteX10" fmla="*/ 1079 w 26784"/>
                <a:gd name="connsiteY10" fmla="*/ 987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199" h="2111">
                  <a:moveTo>
                    <a:pt x="2229" y="0"/>
                  </a:moveTo>
                  <a:cubicBezTo>
                    <a:pt x="2328" y="0"/>
                    <a:pt x="2427" y="1"/>
                    <a:pt x="2524" y="5"/>
                  </a:cubicBezTo>
                  <a:cubicBezTo>
                    <a:pt x="4593" y="93"/>
                    <a:pt x="6984" y="1489"/>
                    <a:pt x="8950" y="1512"/>
                  </a:cubicBezTo>
                  <a:cubicBezTo>
                    <a:pt x="10916" y="1535"/>
                    <a:pt x="12455" y="748"/>
                    <a:pt x="14424" y="755"/>
                  </a:cubicBezTo>
                  <a:cubicBezTo>
                    <a:pt x="15778" y="761"/>
                    <a:pt x="17692" y="951"/>
                    <a:pt x="19152" y="1198"/>
                  </a:cubicBezTo>
                  <a:lnTo>
                    <a:pt x="19199" y="1206"/>
                  </a:lnTo>
                  <a:lnTo>
                    <a:pt x="19199" y="2111"/>
                  </a:lnTo>
                  <a:lnTo>
                    <a:pt x="0" y="2111"/>
                  </a:lnTo>
                  <a:lnTo>
                    <a:pt x="0" y="260"/>
                  </a:lnTo>
                  <a:lnTo>
                    <a:pt x="38" y="253"/>
                  </a:lnTo>
                  <a:cubicBezTo>
                    <a:pt x="776" y="110"/>
                    <a:pt x="1532" y="3"/>
                    <a:pt x="2229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64000"/>
                  </a:schemeClr>
                </a:gs>
                <a:gs pos="14000">
                  <a:schemeClr val="bg1">
                    <a:alpha val="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" name="任意多边形: 形状 46"/>
            <p:cNvSpPr/>
            <p:nvPr/>
          </p:nvSpPr>
          <p:spPr>
            <a:xfrm rot="5400000">
              <a:off x="5701" y="6264"/>
              <a:ext cx="10801" cy="2536"/>
            </a:xfrm>
            <a:custGeom>
              <a:avLst/>
              <a:gdLst>
                <a:gd name="connsiteX0" fmla="*/ 19575 w 19684"/>
                <a:gd name="connsiteY0" fmla="*/ 0 h 1861"/>
                <a:gd name="connsiteX1" fmla="*/ 19665 w 19684"/>
                <a:gd name="connsiteY1" fmla="*/ 3 h 1861"/>
                <a:gd name="connsiteX2" fmla="*/ 19684 w 19684"/>
                <a:gd name="connsiteY2" fmla="*/ 4 h 1861"/>
                <a:gd name="connsiteX3" fmla="*/ 19684 w 19684"/>
                <a:gd name="connsiteY3" fmla="*/ 1861 h 1861"/>
                <a:gd name="connsiteX4" fmla="*/ 485 w 19684"/>
                <a:gd name="connsiteY4" fmla="*/ 1861 h 1861"/>
                <a:gd name="connsiteX5" fmla="*/ 485 w 19684"/>
                <a:gd name="connsiteY5" fmla="*/ 123 h 1861"/>
                <a:gd name="connsiteX6" fmla="*/ 0 w 19684"/>
                <a:gd name="connsiteY6" fmla="*/ 76 h 1861"/>
                <a:gd name="connsiteX7" fmla="*/ 577 w 19684"/>
                <a:gd name="connsiteY7" fmla="*/ 687 h 1861"/>
                <a:gd name="connsiteX8" fmla="*/ 4340 w 19684"/>
                <a:gd name="connsiteY8" fmla="*/ 1467 h 1861"/>
                <a:gd name="connsiteX9" fmla="*/ 10205 w 19684"/>
                <a:gd name="connsiteY9" fmla="*/ 528 h 1861"/>
                <a:gd name="connsiteX10" fmla="*/ 15816 w 19684"/>
                <a:gd name="connsiteY10" fmla="*/ 1338 h 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01" h="2536">
                  <a:moveTo>
                    <a:pt x="1" y="126"/>
                  </a:moveTo>
                  <a:lnTo>
                    <a:pt x="2" y="126"/>
                  </a:lnTo>
                  <a:lnTo>
                    <a:pt x="2" y="549"/>
                  </a:lnTo>
                  <a:lnTo>
                    <a:pt x="1" y="548"/>
                  </a:lnTo>
                  <a:lnTo>
                    <a:pt x="1" y="126"/>
                  </a:lnTo>
                  <a:close/>
                  <a:moveTo>
                    <a:pt x="10739" y="0"/>
                  </a:moveTo>
                  <a:cubicBezTo>
                    <a:pt x="10757" y="0"/>
                    <a:pt x="10774" y="1"/>
                    <a:pt x="10790" y="3"/>
                  </a:cubicBezTo>
                  <a:lnTo>
                    <a:pt x="10801" y="4"/>
                  </a:lnTo>
                  <a:lnTo>
                    <a:pt x="10801" y="1913"/>
                  </a:lnTo>
                  <a:lnTo>
                    <a:pt x="10799" y="1913"/>
                  </a:lnTo>
                  <a:lnTo>
                    <a:pt x="10799" y="2536"/>
                  </a:lnTo>
                  <a:lnTo>
                    <a:pt x="0" y="2536"/>
                  </a:lnTo>
                  <a:lnTo>
                    <a:pt x="0" y="1783"/>
                  </a:lnTo>
                  <a:lnTo>
                    <a:pt x="2" y="1783"/>
                  </a:lnTo>
                  <a:lnTo>
                    <a:pt x="2" y="549"/>
                  </a:lnTo>
                  <a:lnTo>
                    <a:pt x="15" y="569"/>
                  </a:lnTo>
                  <a:cubicBezTo>
                    <a:pt x="273" y="949"/>
                    <a:pt x="585" y="1223"/>
                    <a:pt x="1051" y="1317"/>
                  </a:cubicBezTo>
                  <a:cubicBezTo>
                    <a:pt x="2170" y="1508"/>
                    <a:pt x="3292" y="496"/>
                    <a:pt x="4380" y="519"/>
                  </a:cubicBezTo>
                  <a:cubicBezTo>
                    <a:pt x="5469" y="543"/>
                    <a:pt x="6507" y="1548"/>
                    <a:pt x="7583" y="1461"/>
                  </a:cubicBezTo>
                  <a:cubicBezTo>
                    <a:pt x="8625" y="1376"/>
                    <a:pt x="10027" y="-7"/>
                    <a:pt x="10739" y="0"/>
                  </a:cubicBezTo>
                  <a:close/>
                </a:path>
              </a:pathLst>
            </a:custGeom>
            <a:gradFill>
              <a:gsLst>
                <a:gs pos="60000">
                  <a:schemeClr val="bg1">
                    <a:alpha val="13000"/>
                  </a:schemeClr>
                </a:gs>
                <a:gs pos="23000">
                  <a:schemeClr val="bg1">
                    <a:alpha val="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224155" y="280035"/>
            <a:ext cx="11700000" cy="63000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燕尾形 6"/>
          <p:cNvSpPr/>
          <p:nvPr userDrawn="1"/>
        </p:nvSpPr>
        <p:spPr>
          <a:xfrm>
            <a:off x="244475" y="479425"/>
            <a:ext cx="8184515" cy="692150"/>
          </a:xfrm>
          <a:prstGeom prst="chevron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3" hasCustomPrompt="1"/>
          </p:nvPr>
        </p:nvSpPr>
        <p:spPr>
          <a:xfrm>
            <a:off x="1012825" y="521335"/>
            <a:ext cx="7244715" cy="608330"/>
          </a:xfrm>
          <a:effectLst/>
        </p:spPr>
        <p:txBody>
          <a:bodyPr lIns="101600" tIns="38100" rIns="76200" bIns="3810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600" b="0" u="none" strike="noStrike" kern="1200" cap="none" spc="200" normalizeH="0" baseline="0">
                <a:solidFill>
                  <a:srgbClr val="426126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algn="l" fontAlgn="auto"/>
            <a:r>
              <a:rPr lang="zh-CN" alt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中黑简" panose="02010600000101010101" charset="-122"/>
                <a:ea typeface="汉仪中黑简" panose="02010600000101010101" charset="-122"/>
              </a:rPr>
              <a:t>二、下一步工作计划</a:t>
            </a:r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中黑简" panose="02010600000101010101" charset="-122"/>
              <a:ea typeface="汉仪中黑简" panose="02010600000101010101" charset="-122"/>
            </a:endParaRPr>
          </a:p>
        </p:txBody>
      </p:sp>
      <p:sp>
        <p:nvSpPr>
          <p:cNvPr id="214" name="平行四边形 213"/>
          <p:cNvSpPr/>
          <p:nvPr/>
        </p:nvSpPr>
        <p:spPr>
          <a:xfrm>
            <a:off x="1" y="0"/>
            <a:ext cx="12191999" cy="6858000"/>
          </a:xfrm>
          <a:prstGeom prst="parallelogram">
            <a:avLst>
              <a:gd name="adj" fmla="val 89805"/>
            </a:avLst>
          </a:prstGeom>
          <a:blipFill dpi="0" rotWithShape="1">
            <a:blip r:embed="rId1">
              <a:alphaModFix amt="28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13815" y="1866265"/>
            <a:ext cx="926846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sym typeface="+mn-ea"/>
              </a:rPr>
              <a:t>（一）聚焦党建引领，全心全意树新风展形象。</a:t>
            </a:r>
            <a:endParaRPr lang="zh-CN" altLang="en-US" sz="2000">
              <a:sym typeface="+mn-ea"/>
            </a:endParaRPr>
          </a:p>
          <a:p>
            <a:r>
              <a:rPr lang="zh-CN" altLang="en-US" sz="2000">
                <a:sym typeface="+mn-ea"/>
              </a:rPr>
              <a:t>一是忠诚履职讲政治。把坚定政治方向作为做好各项工作的首要前提，以实际行动践行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两个维护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。及时发现和纠正有令不行、有禁不止行为，坚决确保政令畅通、执行有力。二是高效履职强担当。持续推行村（社区）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菜单式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业务培训与线办干部专业化学习机制，探索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党建</a:t>
            </a:r>
            <a:r>
              <a:rPr lang="en-US" altLang="zh-CN" sz="2000">
                <a:sym typeface="+mn-ea"/>
              </a:rPr>
              <a:t>+”</a:t>
            </a:r>
            <a:r>
              <a:rPr lang="zh-CN" altLang="en-US" sz="2000">
                <a:sym typeface="+mn-ea"/>
              </a:rPr>
              <a:t>模式，将党建与乡村振兴、基层治理、产业发展等重点任务融合。优化绩效考核，增强党员干部担当意识，营造良好干事氛围。三是廉洁履职守底线。把日常制度监管和专项督查有机结合，严厉整治发生在群众身边的腐败问题；持之以恒正风肃纪，严防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四风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问题反弹回潮；严格履行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一岗双责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，加强对干部的监督管理，提高运用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第一种形态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的力度和效果。</a:t>
            </a:r>
            <a:endParaRPr lang="zh-CN" altLang="en-US" sz="2000"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5" y="0"/>
            <a:ext cx="12191365" cy="6858635"/>
          </a:xfrm>
          <a:prstGeom prst="rect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21589" y="-2540"/>
            <a:ext cx="12191999" cy="6858000"/>
          </a:xfrm>
          <a:prstGeom prst="rect">
            <a:avLst/>
          </a:prstGeom>
          <a:blipFill dpi="0" rotWithShape="1">
            <a:blip r:embed="rId1">
              <a:alphaModFix amt="15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任意多边形: 形状 45"/>
          <p:cNvSpPr/>
          <p:nvPr/>
        </p:nvSpPr>
        <p:spPr>
          <a:xfrm rot="5400000">
            <a:off x="-2711450" y="2712720"/>
            <a:ext cx="6857365" cy="1434465"/>
          </a:xfrm>
          <a:custGeom>
            <a:avLst/>
            <a:gdLst>
              <a:gd name="connsiteX0" fmla="*/ 1079 w 26784"/>
              <a:gd name="connsiteY0" fmla="*/ 987 h 4786"/>
              <a:gd name="connsiteX1" fmla="*/ 7064 w 26784"/>
              <a:gd name="connsiteY1" fmla="*/ 5 h 4786"/>
              <a:gd name="connsiteX2" fmla="*/ 13490 w 26784"/>
              <a:gd name="connsiteY2" fmla="*/ 1512 h 4786"/>
              <a:gd name="connsiteX3" fmla="*/ 18964 w 26784"/>
              <a:gd name="connsiteY3" fmla="*/ 755 h 4786"/>
              <a:gd name="connsiteX4" fmla="*/ 25307 w 26784"/>
              <a:gd name="connsiteY4" fmla="*/ 1558 h 4786"/>
              <a:gd name="connsiteX5" fmla="*/ 26679 w 26784"/>
              <a:gd name="connsiteY5" fmla="*/ 2929 h 4786"/>
              <a:gd name="connsiteX6" fmla="*/ 23250 w 26784"/>
              <a:gd name="connsiteY6" fmla="*/ 4644 h 4786"/>
              <a:gd name="connsiteX7" fmla="*/ 16301 w 26784"/>
              <a:gd name="connsiteY7" fmla="*/ 4598 h 4786"/>
              <a:gd name="connsiteX8" fmla="*/ 4599 w 26784"/>
              <a:gd name="connsiteY8" fmla="*/ 3867 h 4786"/>
              <a:gd name="connsiteX9" fmla="*/ 347 w 26784"/>
              <a:gd name="connsiteY9" fmla="*/ 987 h 4786"/>
              <a:gd name="connsiteX10" fmla="*/ 1079 w 26784"/>
              <a:gd name="connsiteY10" fmla="*/ 987 h 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99" h="2111">
                <a:moveTo>
                  <a:pt x="2229" y="0"/>
                </a:moveTo>
                <a:cubicBezTo>
                  <a:pt x="2328" y="0"/>
                  <a:pt x="2427" y="1"/>
                  <a:pt x="2524" y="5"/>
                </a:cubicBezTo>
                <a:cubicBezTo>
                  <a:pt x="4593" y="93"/>
                  <a:pt x="6984" y="1489"/>
                  <a:pt x="8950" y="1512"/>
                </a:cubicBezTo>
                <a:cubicBezTo>
                  <a:pt x="10916" y="1535"/>
                  <a:pt x="12455" y="748"/>
                  <a:pt x="14424" y="755"/>
                </a:cubicBezTo>
                <a:cubicBezTo>
                  <a:pt x="15778" y="761"/>
                  <a:pt x="17692" y="951"/>
                  <a:pt x="19152" y="1198"/>
                </a:cubicBezTo>
                <a:lnTo>
                  <a:pt x="19199" y="1206"/>
                </a:lnTo>
                <a:lnTo>
                  <a:pt x="19199" y="2111"/>
                </a:lnTo>
                <a:lnTo>
                  <a:pt x="0" y="2111"/>
                </a:lnTo>
                <a:lnTo>
                  <a:pt x="0" y="260"/>
                </a:lnTo>
                <a:lnTo>
                  <a:pt x="38" y="253"/>
                </a:lnTo>
                <a:cubicBezTo>
                  <a:pt x="776" y="110"/>
                  <a:pt x="1532" y="3"/>
                  <a:pt x="2229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alpha val="64000"/>
                </a:schemeClr>
              </a:gs>
              <a:gs pos="14000">
                <a:schemeClr val="bg1">
                  <a:alpha val="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7" name="任意多边形: 形状 46"/>
          <p:cNvSpPr/>
          <p:nvPr/>
        </p:nvSpPr>
        <p:spPr>
          <a:xfrm rot="5400000">
            <a:off x="-2624287" y="2623335"/>
            <a:ext cx="6858635" cy="1610060"/>
          </a:xfrm>
          <a:custGeom>
            <a:avLst/>
            <a:gdLst>
              <a:gd name="connsiteX0" fmla="*/ 19575 w 19684"/>
              <a:gd name="connsiteY0" fmla="*/ 0 h 1861"/>
              <a:gd name="connsiteX1" fmla="*/ 19665 w 19684"/>
              <a:gd name="connsiteY1" fmla="*/ 3 h 1861"/>
              <a:gd name="connsiteX2" fmla="*/ 19684 w 19684"/>
              <a:gd name="connsiteY2" fmla="*/ 4 h 1861"/>
              <a:gd name="connsiteX3" fmla="*/ 19684 w 19684"/>
              <a:gd name="connsiteY3" fmla="*/ 1861 h 1861"/>
              <a:gd name="connsiteX4" fmla="*/ 485 w 19684"/>
              <a:gd name="connsiteY4" fmla="*/ 1861 h 1861"/>
              <a:gd name="connsiteX5" fmla="*/ 485 w 19684"/>
              <a:gd name="connsiteY5" fmla="*/ 123 h 1861"/>
              <a:gd name="connsiteX6" fmla="*/ 0 w 19684"/>
              <a:gd name="connsiteY6" fmla="*/ 76 h 1861"/>
              <a:gd name="connsiteX7" fmla="*/ 577 w 19684"/>
              <a:gd name="connsiteY7" fmla="*/ 687 h 1861"/>
              <a:gd name="connsiteX8" fmla="*/ 4340 w 19684"/>
              <a:gd name="connsiteY8" fmla="*/ 1467 h 1861"/>
              <a:gd name="connsiteX9" fmla="*/ 10205 w 19684"/>
              <a:gd name="connsiteY9" fmla="*/ 528 h 1861"/>
              <a:gd name="connsiteX10" fmla="*/ 15816 w 19684"/>
              <a:gd name="connsiteY10" fmla="*/ 1338 h 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1" h="2536">
                <a:moveTo>
                  <a:pt x="1" y="126"/>
                </a:moveTo>
                <a:lnTo>
                  <a:pt x="2" y="126"/>
                </a:lnTo>
                <a:lnTo>
                  <a:pt x="2" y="549"/>
                </a:lnTo>
                <a:lnTo>
                  <a:pt x="1" y="548"/>
                </a:lnTo>
                <a:lnTo>
                  <a:pt x="1" y="126"/>
                </a:lnTo>
                <a:close/>
                <a:moveTo>
                  <a:pt x="10739" y="0"/>
                </a:moveTo>
                <a:cubicBezTo>
                  <a:pt x="10757" y="0"/>
                  <a:pt x="10774" y="1"/>
                  <a:pt x="10790" y="3"/>
                </a:cubicBezTo>
                <a:lnTo>
                  <a:pt x="10801" y="4"/>
                </a:lnTo>
                <a:lnTo>
                  <a:pt x="10801" y="1913"/>
                </a:lnTo>
                <a:lnTo>
                  <a:pt x="10799" y="1913"/>
                </a:lnTo>
                <a:lnTo>
                  <a:pt x="10799" y="2536"/>
                </a:lnTo>
                <a:lnTo>
                  <a:pt x="0" y="2536"/>
                </a:lnTo>
                <a:lnTo>
                  <a:pt x="0" y="1783"/>
                </a:lnTo>
                <a:lnTo>
                  <a:pt x="2" y="1783"/>
                </a:lnTo>
                <a:lnTo>
                  <a:pt x="2" y="549"/>
                </a:lnTo>
                <a:lnTo>
                  <a:pt x="15" y="569"/>
                </a:lnTo>
                <a:cubicBezTo>
                  <a:pt x="273" y="949"/>
                  <a:pt x="585" y="1223"/>
                  <a:pt x="1051" y="1317"/>
                </a:cubicBezTo>
                <a:cubicBezTo>
                  <a:pt x="2170" y="1508"/>
                  <a:pt x="3292" y="496"/>
                  <a:pt x="4380" y="519"/>
                </a:cubicBezTo>
                <a:cubicBezTo>
                  <a:pt x="5469" y="543"/>
                  <a:pt x="6507" y="1548"/>
                  <a:pt x="7583" y="1461"/>
                </a:cubicBezTo>
                <a:cubicBezTo>
                  <a:pt x="8625" y="1376"/>
                  <a:pt x="10027" y="-7"/>
                  <a:pt x="10739" y="0"/>
                </a:cubicBezTo>
                <a:close/>
              </a:path>
            </a:pathLst>
          </a:custGeom>
          <a:gradFill>
            <a:gsLst>
              <a:gs pos="60000">
                <a:schemeClr val="bg1">
                  <a:alpha val="13000"/>
                </a:schemeClr>
              </a:gs>
              <a:gs pos="23000">
                <a:schemeClr val="bg1">
                  <a:alpha val="0"/>
                </a:schemeClr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flipH="1" flipV="1">
            <a:off x="10581640" y="-1270"/>
            <a:ext cx="1610360" cy="6858635"/>
            <a:chOff x="9833" y="2132"/>
            <a:chExt cx="2536" cy="10801"/>
          </a:xfrm>
        </p:grpSpPr>
        <p:sp>
          <p:nvSpPr>
            <p:cNvPr id="2" name="任意多边形: 形状 45"/>
            <p:cNvSpPr/>
            <p:nvPr/>
          </p:nvSpPr>
          <p:spPr>
            <a:xfrm rot="5400000">
              <a:off x="5564" y="6405"/>
              <a:ext cx="10799" cy="2259"/>
            </a:xfrm>
            <a:custGeom>
              <a:avLst/>
              <a:gdLst>
                <a:gd name="connsiteX0" fmla="*/ 1079 w 26784"/>
                <a:gd name="connsiteY0" fmla="*/ 987 h 4786"/>
                <a:gd name="connsiteX1" fmla="*/ 7064 w 26784"/>
                <a:gd name="connsiteY1" fmla="*/ 5 h 4786"/>
                <a:gd name="connsiteX2" fmla="*/ 13490 w 26784"/>
                <a:gd name="connsiteY2" fmla="*/ 1512 h 4786"/>
                <a:gd name="connsiteX3" fmla="*/ 18964 w 26784"/>
                <a:gd name="connsiteY3" fmla="*/ 755 h 4786"/>
                <a:gd name="connsiteX4" fmla="*/ 25307 w 26784"/>
                <a:gd name="connsiteY4" fmla="*/ 1558 h 4786"/>
                <a:gd name="connsiteX5" fmla="*/ 26679 w 26784"/>
                <a:gd name="connsiteY5" fmla="*/ 2929 h 4786"/>
                <a:gd name="connsiteX6" fmla="*/ 23250 w 26784"/>
                <a:gd name="connsiteY6" fmla="*/ 4644 h 4786"/>
                <a:gd name="connsiteX7" fmla="*/ 16301 w 26784"/>
                <a:gd name="connsiteY7" fmla="*/ 4598 h 4786"/>
                <a:gd name="connsiteX8" fmla="*/ 4599 w 26784"/>
                <a:gd name="connsiteY8" fmla="*/ 3867 h 4786"/>
                <a:gd name="connsiteX9" fmla="*/ 347 w 26784"/>
                <a:gd name="connsiteY9" fmla="*/ 987 h 4786"/>
                <a:gd name="connsiteX10" fmla="*/ 1079 w 26784"/>
                <a:gd name="connsiteY10" fmla="*/ 987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199" h="2111">
                  <a:moveTo>
                    <a:pt x="2229" y="0"/>
                  </a:moveTo>
                  <a:cubicBezTo>
                    <a:pt x="2328" y="0"/>
                    <a:pt x="2427" y="1"/>
                    <a:pt x="2524" y="5"/>
                  </a:cubicBezTo>
                  <a:cubicBezTo>
                    <a:pt x="4593" y="93"/>
                    <a:pt x="6984" y="1489"/>
                    <a:pt x="8950" y="1512"/>
                  </a:cubicBezTo>
                  <a:cubicBezTo>
                    <a:pt x="10916" y="1535"/>
                    <a:pt x="12455" y="748"/>
                    <a:pt x="14424" y="755"/>
                  </a:cubicBezTo>
                  <a:cubicBezTo>
                    <a:pt x="15778" y="761"/>
                    <a:pt x="17692" y="951"/>
                    <a:pt x="19152" y="1198"/>
                  </a:cubicBezTo>
                  <a:lnTo>
                    <a:pt x="19199" y="1206"/>
                  </a:lnTo>
                  <a:lnTo>
                    <a:pt x="19199" y="2111"/>
                  </a:lnTo>
                  <a:lnTo>
                    <a:pt x="0" y="2111"/>
                  </a:lnTo>
                  <a:lnTo>
                    <a:pt x="0" y="260"/>
                  </a:lnTo>
                  <a:lnTo>
                    <a:pt x="38" y="253"/>
                  </a:lnTo>
                  <a:cubicBezTo>
                    <a:pt x="776" y="110"/>
                    <a:pt x="1532" y="3"/>
                    <a:pt x="2229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64000"/>
                  </a:schemeClr>
                </a:gs>
                <a:gs pos="14000">
                  <a:schemeClr val="bg1">
                    <a:alpha val="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" name="任意多边形: 形状 46"/>
            <p:cNvSpPr/>
            <p:nvPr/>
          </p:nvSpPr>
          <p:spPr>
            <a:xfrm rot="5400000">
              <a:off x="5701" y="6264"/>
              <a:ext cx="10801" cy="2536"/>
            </a:xfrm>
            <a:custGeom>
              <a:avLst/>
              <a:gdLst>
                <a:gd name="connsiteX0" fmla="*/ 19575 w 19684"/>
                <a:gd name="connsiteY0" fmla="*/ 0 h 1861"/>
                <a:gd name="connsiteX1" fmla="*/ 19665 w 19684"/>
                <a:gd name="connsiteY1" fmla="*/ 3 h 1861"/>
                <a:gd name="connsiteX2" fmla="*/ 19684 w 19684"/>
                <a:gd name="connsiteY2" fmla="*/ 4 h 1861"/>
                <a:gd name="connsiteX3" fmla="*/ 19684 w 19684"/>
                <a:gd name="connsiteY3" fmla="*/ 1861 h 1861"/>
                <a:gd name="connsiteX4" fmla="*/ 485 w 19684"/>
                <a:gd name="connsiteY4" fmla="*/ 1861 h 1861"/>
                <a:gd name="connsiteX5" fmla="*/ 485 w 19684"/>
                <a:gd name="connsiteY5" fmla="*/ 123 h 1861"/>
                <a:gd name="connsiteX6" fmla="*/ 0 w 19684"/>
                <a:gd name="connsiteY6" fmla="*/ 76 h 1861"/>
                <a:gd name="connsiteX7" fmla="*/ 577 w 19684"/>
                <a:gd name="connsiteY7" fmla="*/ 687 h 1861"/>
                <a:gd name="connsiteX8" fmla="*/ 4340 w 19684"/>
                <a:gd name="connsiteY8" fmla="*/ 1467 h 1861"/>
                <a:gd name="connsiteX9" fmla="*/ 10205 w 19684"/>
                <a:gd name="connsiteY9" fmla="*/ 528 h 1861"/>
                <a:gd name="connsiteX10" fmla="*/ 15816 w 19684"/>
                <a:gd name="connsiteY10" fmla="*/ 1338 h 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01" h="2536">
                  <a:moveTo>
                    <a:pt x="1" y="126"/>
                  </a:moveTo>
                  <a:lnTo>
                    <a:pt x="2" y="126"/>
                  </a:lnTo>
                  <a:lnTo>
                    <a:pt x="2" y="549"/>
                  </a:lnTo>
                  <a:lnTo>
                    <a:pt x="1" y="548"/>
                  </a:lnTo>
                  <a:lnTo>
                    <a:pt x="1" y="126"/>
                  </a:lnTo>
                  <a:close/>
                  <a:moveTo>
                    <a:pt x="10739" y="0"/>
                  </a:moveTo>
                  <a:cubicBezTo>
                    <a:pt x="10757" y="0"/>
                    <a:pt x="10774" y="1"/>
                    <a:pt x="10790" y="3"/>
                  </a:cubicBezTo>
                  <a:lnTo>
                    <a:pt x="10801" y="4"/>
                  </a:lnTo>
                  <a:lnTo>
                    <a:pt x="10801" y="1913"/>
                  </a:lnTo>
                  <a:lnTo>
                    <a:pt x="10799" y="1913"/>
                  </a:lnTo>
                  <a:lnTo>
                    <a:pt x="10799" y="2536"/>
                  </a:lnTo>
                  <a:lnTo>
                    <a:pt x="0" y="2536"/>
                  </a:lnTo>
                  <a:lnTo>
                    <a:pt x="0" y="1783"/>
                  </a:lnTo>
                  <a:lnTo>
                    <a:pt x="2" y="1783"/>
                  </a:lnTo>
                  <a:lnTo>
                    <a:pt x="2" y="549"/>
                  </a:lnTo>
                  <a:lnTo>
                    <a:pt x="15" y="569"/>
                  </a:lnTo>
                  <a:cubicBezTo>
                    <a:pt x="273" y="949"/>
                    <a:pt x="585" y="1223"/>
                    <a:pt x="1051" y="1317"/>
                  </a:cubicBezTo>
                  <a:cubicBezTo>
                    <a:pt x="2170" y="1508"/>
                    <a:pt x="3292" y="496"/>
                    <a:pt x="4380" y="519"/>
                  </a:cubicBezTo>
                  <a:cubicBezTo>
                    <a:pt x="5469" y="543"/>
                    <a:pt x="6507" y="1548"/>
                    <a:pt x="7583" y="1461"/>
                  </a:cubicBezTo>
                  <a:cubicBezTo>
                    <a:pt x="8625" y="1376"/>
                    <a:pt x="10027" y="-7"/>
                    <a:pt x="10739" y="0"/>
                  </a:cubicBezTo>
                  <a:close/>
                </a:path>
              </a:pathLst>
            </a:custGeom>
            <a:gradFill>
              <a:gsLst>
                <a:gs pos="60000">
                  <a:schemeClr val="bg1">
                    <a:alpha val="13000"/>
                  </a:schemeClr>
                </a:gs>
                <a:gs pos="23000">
                  <a:schemeClr val="bg1">
                    <a:alpha val="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224155" y="280035"/>
            <a:ext cx="11700000" cy="63000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燕尾形 6"/>
          <p:cNvSpPr/>
          <p:nvPr userDrawn="1"/>
        </p:nvSpPr>
        <p:spPr>
          <a:xfrm>
            <a:off x="244475" y="479425"/>
            <a:ext cx="8184515" cy="692150"/>
          </a:xfrm>
          <a:prstGeom prst="chevron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3" hasCustomPrompt="1"/>
          </p:nvPr>
        </p:nvSpPr>
        <p:spPr>
          <a:xfrm>
            <a:off x="1012825" y="521335"/>
            <a:ext cx="7244715" cy="608330"/>
          </a:xfrm>
          <a:effectLst/>
        </p:spPr>
        <p:txBody>
          <a:bodyPr lIns="101600" tIns="38100" rIns="76200" bIns="3810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600" b="0" u="none" strike="noStrike" kern="1200" cap="none" spc="200" normalizeH="0" baseline="0">
                <a:solidFill>
                  <a:srgbClr val="426126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algn="l" fontAlgn="auto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中黑简" panose="02010600000101010101" charset="-122"/>
              <a:ea typeface="汉仪中黑简" panose="02010600000101010101" charset="-122"/>
            </a:endParaRPr>
          </a:p>
        </p:txBody>
      </p:sp>
      <p:sp>
        <p:nvSpPr>
          <p:cNvPr id="214" name="平行四边形 213"/>
          <p:cNvSpPr/>
          <p:nvPr/>
        </p:nvSpPr>
        <p:spPr>
          <a:xfrm>
            <a:off x="1" y="0"/>
            <a:ext cx="12191999" cy="6858000"/>
          </a:xfrm>
          <a:prstGeom prst="parallelogram">
            <a:avLst>
              <a:gd name="adj" fmla="val 89805"/>
            </a:avLst>
          </a:prstGeom>
          <a:blipFill dpi="0" rotWithShape="1">
            <a:blip r:embed="rId1">
              <a:alphaModFix amt="28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13815" y="1866265"/>
            <a:ext cx="926846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sym typeface="+mn-ea"/>
              </a:rPr>
              <a:t>（二）聚焦产业增收，全心全意固成果促振兴。</a:t>
            </a:r>
            <a:endParaRPr lang="zh-CN" altLang="en-US" sz="2000">
              <a:sym typeface="+mn-ea"/>
            </a:endParaRPr>
          </a:p>
          <a:p>
            <a:r>
              <a:rPr lang="zh-CN" altLang="en-US" sz="2000">
                <a:sym typeface="+mn-ea"/>
              </a:rPr>
              <a:t>一是全力以赴攻项目。有序推进长吉高速、崔家湾矿等项目建设。引导传统制造产业转型升级；支持绿色能源和环保产业发展。持续优化营商环境，厚植发展优势，引进重大项目入驻横市。二是齐心聚力抓产业。加大产业扶持力度，推动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烟叶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等特色产业链补链、延链、强链。打造横市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黄金叶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品牌。支持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一村一品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建设，提升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横铺子</a:t>
            </a:r>
            <a:r>
              <a:rPr lang="en-US" altLang="zh-CN" sz="2000">
                <a:sym typeface="+mn-ea"/>
              </a:rPr>
              <a:t>”“</a:t>
            </a:r>
            <a:r>
              <a:rPr lang="zh-CN" altLang="en-US" sz="2000">
                <a:sym typeface="+mn-ea"/>
              </a:rPr>
              <a:t>望北印象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等品牌影响力，增加农副土特产品附加值。三是文旅融合促振兴。将云山书院打造成集红色文化传承、爱国主义教育、旅游观光于一体的综合性基地。进一步打造望北峰</a:t>
            </a:r>
            <a:r>
              <a:rPr lang="en-US" altLang="zh-CN" sz="2000">
                <a:sym typeface="+mn-ea"/>
              </a:rPr>
              <a:t>—</a:t>
            </a:r>
            <a:r>
              <a:rPr lang="zh-CN" altLang="en-US" sz="2000">
                <a:sym typeface="+mn-ea"/>
              </a:rPr>
              <a:t>云山以蔬果采摘、农耕文化、红色教育为一体的红色精品旅游线。依托美丽宜居村庄建设，打造以田园风光、人文景观、特色产业为一体的绿色观光旅游区。</a:t>
            </a:r>
            <a:endParaRPr lang="zh-CN" altLang="en-US" sz="2000"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5" y="0"/>
            <a:ext cx="12191365" cy="6858635"/>
          </a:xfrm>
          <a:prstGeom prst="rect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21589" y="-2540"/>
            <a:ext cx="12191999" cy="6858000"/>
          </a:xfrm>
          <a:prstGeom prst="rect">
            <a:avLst/>
          </a:prstGeom>
          <a:blipFill dpi="0" rotWithShape="1">
            <a:blip r:embed="rId1">
              <a:alphaModFix amt="15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任意多边形: 形状 45"/>
          <p:cNvSpPr/>
          <p:nvPr/>
        </p:nvSpPr>
        <p:spPr>
          <a:xfrm rot="5400000">
            <a:off x="-2711450" y="2712720"/>
            <a:ext cx="6857365" cy="1434465"/>
          </a:xfrm>
          <a:custGeom>
            <a:avLst/>
            <a:gdLst>
              <a:gd name="connsiteX0" fmla="*/ 1079 w 26784"/>
              <a:gd name="connsiteY0" fmla="*/ 987 h 4786"/>
              <a:gd name="connsiteX1" fmla="*/ 7064 w 26784"/>
              <a:gd name="connsiteY1" fmla="*/ 5 h 4786"/>
              <a:gd name="connsiteX2" fmla="*/ 13490 w 26784"/>
              <a:gd name="connsiteY2" fmla="*/ 1512 h 4786"/>
              <a:gd name="connsiteX3" fmla="*/ 18964 w 26784"/>
              <a:gd name="connsiteY3" fmla="*/ 755 h 4786"/>
              <a:gd name="connsiteX4" fmla="*/ 25307 w 26784"/>
              <a:gd name="connsiteY4" fmla="*/ 1558 h 4786"/>
              <a:gd name="connsiteX5" fmla="*/ 26679 w 26784"/>
              <a:gd name="connsiteY5" fmla="*/ 2929 h 4786"/>
              <a:gd name="connsiteX6" fmla="*/ 23250 w 26784"/>
              <a:gd name="connsiteY6" fmla="*/ 4644 h 4786"/>
              <a:gd name="connsiteX7" fmla="*/ 16301 w 26784"/>
              <a:gd name="connsiteY7" fmla="*/ 4598 h 4786"/>
              <a:gd name="connsiteX8" fmla="*/ 4599 w 26784"/>
              <a:gd name="connsiteY8" fmla="*/ 3867 h 4786"/>
              <a:gd name="connsiteX9" fmla="*/ 347 w 26784"/>
              <a:gd name="connsiteY9" fmla="*/ 987 h 4786"/>
              <a:gd name="connsiteX10" fmla="*/ 1079 w 26784"/>
              <a:gd name="connsiteY10" fmla="*/ 987 h 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99" h="2111">
                <a:moveTo>
                  <a:pt x="2229" y="0"/>
                </a:moveTo>
                <a:cubicBezTo>
                  <a:pt x="2328" y="0"/>
                  <a:pt x="2427" y="1"/>
                  <a:pt x="2524" y="5"/>
                </a:cubicBezTo>
                <a:cubicBezTo>
                  <a:pt x="4593" y="93"/>
                  <a:pt x="6984" y="1489"/>
                  <a:pt x="8950" y="1512"/>
                </a:cubicBezTo>
                <a:cubicBezTo>
                  <a:pt x="10916" y="1535"/>
                  <a:pt x="12455" y="748"/>
                  <a:pt x="14424" y="755"/>
                </a:cubicBezTo>
                <a:cubicBezTo>
                  <a:pt x="15778" y="761"/>
                  <a:pt x="17692" y="951"/>
                  <a:pt x="19152" y="1198"/>
                </a:cubicBezTo>
                <a:lnTo>
                  <a:pt x="19199" y="1206"/>
                </a:lnTo>
                <a:lnTo>
                  <a:pt x="19199" y="2111"/>
                </a:lnTo>
                <a:lnTo>
                  <a:pt x="0" y="2111"/>
                </a:lnTo>
                <a:lnTo>
                  <a:pt x="0" y="260"/>
                </a:lnTo>
                <a:lnTo>
                  <a:pt x="38" y="253"/>
                </a:lnTo>
                <a:cubicBezTo>
                  <a:pt x="776" y="110"/>
                  <a:pt x="1532" y="3"/>
                  <a:pt x="2229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alpha val="64000"/>
                </a:schemeClr>
              </a:gs>
              <a:gs pos="14000">
                <a:schemeClr val="bg1">
                  <a:alpha val="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7" name="任意多边形: 形状 46"/>
          <p:cNvSpPr/>
          <p:nvPr/>
        </p:nvSpPr>
        <p:spPr>
          <a:xfrm rot="5400000">
            <a:off x="-2624287" y="2623335"/>
            <a:ext cx="6858635" cy="1610060"/>
          </a:xfrm>
          <a:custGeom>
            <a:avLst/>
            <a:gdLst>
              <a:gd name="connsiteX0" fmla="*/ 19575 w 19684"/>
              <a:gd name="connsiteY0" fmla="*/ 0 h 1861"/>
              <a:gd name="connsiteX1" fmla="*/ 19665 w 19684"/>
              <a:gd name="connsiteY1" fmla="*/ 3 h 1861"/>
              <a:gd name="connsiteX2" fmla="*/ 19684 w 19684"/>
              <a:gd name="connsiteY2" fmla="*/ 4 h 1861"/>
              <a:gd name="connsiteX3" fmla="*/ 19684 w 19684"/>
              <a:gd name="connsiteY3" fmla="*/ 1861 h 1861"/>
              <a:gd name="connsiteX4" fmla="*/ 485 w 19684"/>
              <a:gd name="connsiteY4" fmla="*/ 1861 h 1861"/>
              <a:gd name="connsiteX5" fmla="*/ 485 w 19684"/>
              <a:gd name="connsiteY5" fmla="*/ 123 h 1861"/>
              <a:gd name="connsiteX6" fmla="*/ 0 w 19684"/>
              <a:gd name="connsiteY6" fmla="*/ 76 h 1861"/>
              <a:gd name="connsiteX7" fmla="*/ 577 w 19684"/>
              <a:gd name="connsiteY7" fmla="*/ 687 h 1861"/>
              <a:gd name="connsiteX8" fmla="*/ 4340 w 19684"/>
              <a:gd name="connsiteY8" fmla="*/ 1467 h 1861"/>
              <a:gd name="connsiteX9" fmla="*/ 10205 w 19684"/>
              <a:gd name="connsiteY9" fmla="*/ 528 h 1861"/>
              <a:gd name="connsiteX10" fmla="*/ 15816 w 19684"/>
              <a:gd name="connsiteY10" fmla="*/ 1338 h 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1" h="2536">
                <a:moveTo>
                  <a:pt x="1" y="126"/>
                </a:moveTo>
                <a:lnTo>
                  <a:pt x="2" y="126"/>
                </a:lnTo>
                <a:lnTo>
                  <a:pt x="2" y="549"/>
                </a:lnTo>
                <a:lnTo>
                  <a:pt x="1" y="548"/>
                </a:lnTo>
                <a:lnTo>
                  <a:pt x="1" y="126"/>
                </a:lnTo>
                <a:close/>
                <a:moveTo>
                  <a:pt x="10739" y="0"/>
                </a:moveTo>
                <a:cubicBezTo>
                  <a:pt x="10757" y="0"/>
                  <a:pt x="10774" y="1"/>
                  <a:pt x="10790" y="3"/>
                </a:cubicBezTo>
                <a:lnTo>
                  <a:pt x="10801" y="4"/>
                </a:lnTo>
                <a:lnTo>
                  <a:pt x="10801" y="1913"/>
                </a:lnTo>
                <a:lnTo>
                  <a:pt x="10799" y="1913"/>
                </a:lnTo>
                <a:lnTo>
                  <a:pt x="10799" y="2536"/>
                </a:lnTo>
                <a:lnTo>
                  <a:pt x="0" y="2536"/>
                </a:lnTo>
                <a:lnTo>
                  <a:pt x="0" y="1783"/>
                </a:lnTo>
                <a:lnTo>
                  <a:pt x="2" y="1783"/>
                </a:lnTo>
                <a:lnTo>
                  <a:pt x="2" y="549"/>
                </a:lnTo>
                <a:lnTo>
                  <a:pt x="15" y="569"/>
                </a:lnTo>
                <a:cubicBezTo>
                  <a:pt x="273" y="949"/>
                  <a:pt x="585" y="1223"/>
                  <a:pt x="1051" y="1317"/>
                </a:cubicBezTo>
                <a:cubicBezTo>
                  <a:pt x="2170" y="1508"/>
                  <a:pt x="3292" y="496"/>
                  <a:pt x="4380" y="519"/>
                </a:cubicBezTo>
                <a:cubicBezTo>
                  <a:pt x="5469" y="543"/>
                  <a:pt x="6507" y="1548"/>
                  <a:pt x="7583" y="1461"/>
                </a:cubicBezTo>
                <a:cubicBezTo>
                  <a:pt x="8625" y="1376"/>
                  <a:pt x="10027" y="-7"/>
                  <a:pt x="10739" y="0"/>
                </a:cubicBezTo>
                <a:close/>
              </a:path>
            </a:pathLst>
          </a:custGeom>
          <a:gradFill>
            <a:gsLst>
              <a:gs pos="60000">
                <a:schemeClr val="bg1">
                  <a:alpha val="13000"/>
                </a:schemeClr>
              </a:gs>
              <a:gs pos="23000">
                <a:schemeClr val="bg1">
                  <a:alpha val="0"/>
                </a:schemeClr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flipH="1" flipV="1">
            <a:off x="10581640" y="-1270"/>
            <a:ext cx="1610360" cy="6858635"/>
            <a:chOff x="9833" y="2132"/>
            <a:chExt cx="2536" cy="10801"/>
          </a:xfrm>
        </p:grpSpPr>
        <p:sp>
          <p:nvSpPr>
            <p:cNvPr id="2" name="任意多边形: 形状 45"/>
            <p:cNvSpPr/>
            <p:nvPr/>
          </p:nvSpPr>
          <p:spPr>
            <a:xfrm rot="5400000">
              <a:off x="5564" y="6405"/>
              <a:ext cx="10799" cy="2259"/>
            </a:xfrm>
            <a:custGeom>
              <a:avLst/>
              <a:gdLst>
                <a:gd name="connsiteX0" fmla="*/ 1079 w 26784"/>
                <a:gd name="connsiteY0" fmla="*/ 987 h 4786"/>
                <a:gd name="connsiteX1" fmla="*/ 7064 w 26784"/>
                <a:gd name="connsiteY1" fmla="*/ 5 h 4786"/>
                <a:gd name="connsiteX2" fmla="*/ 13490 w 26784"/>
                <a:gd name="connsiteY2" fmla="*/ 1512 h 4786"/>
                <a:gd name="connsiteX3" fmla="*/ 18964 w 26784"/>
                <a:gd name="connsiteY3" fmla="*/ 755 h 4786"/>
                <a:gd name="connsiteX4" fmla="*/ 25307 w 26784"/>
                <a:gd name="connsiteY4" fmla="*/ 1558 h 4786"/>
                <a:gd name="connsiteX5" fmla="*/ 26679 w 26784"/>
                <a:gd name="connsiteY5" fmla="*/ 2929 h 4786"/>
                <a:gd name="connsiteX6" fmla="*/ 23250 w 26784"/>
                <a:gd name="connsiteY6" fmla="*/ 4644 h 4786"/>
                <a:gd name="connsiteX7" fmla="*/ 16301 w 26784"/>
                <a:gd name="connsiteY7" fmla="*/ 4598 h 4786"/>
                <a:gd name="connsiteX8" fmla="*/ 4599 w 26784"/>
                <a:gd name="connsiteY8" fmla="*/ 3867 h 4786"/>
                <a:gd name="connsiteX9" fmla="*/ 347 w 26784"/>
                <a:gd name="connsiteY9" fmla="*/ 987 h 4786"/>
                <a:gd name="connsiteX10" fmla="*/ 1079 w 26784"/>
                <a:gd name="connsiteY10" fmla="*/ 987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199" h="2111">
                  <a:moveTo>
                    <a:pt x="2229" y="0"/>
                  </a:moveTo>
                  <a:cubicBezTo>
                    <a:pt x="2328" y="0"/>
                    <a:pt x="2427" y="1"/>
                    <a:pt x="2524" y="5"/>
                  </a:cubicBezTo>
                  <a:cubicBezTo>
                    <a:pt x="4593" y="93"/>
                    <a:pt x="6984" y="1489"/>
                    <a:pt x="8950" y="1512"/>
                  </a:cubicBezTo>
                  <a:cubicBezTo>
                    <a:pt x="10916" y="1535"/>
                    <a:pt x="12455" y="748"/>
                    <a:pt x="14424" y="755"/>
                  </a:cubicBezTo>
                  <a:cubicBezTo>
                    <a:pt x="15778" y="761"/>
                    <a:pt x="17692" y="951"/>
                    <a:pt x="19152" y="1198"/>
                  </a:cubicBezTo>
                  <a:lnTo>
                    <a:pt x="19199" y="1206"/>
                  </a:lnTo>
                  <a:lnTo>
                    <a:pt x="19199" y="2111"/>
                  </a:lnTo>
                  <a:lnTo>
                    <a:pt x="0" y="2111"/>
                  </a:lnTo>
                  <a:lnTo>
                    <a:pt x="0" y="260"/>
                  </a:lnTo>
                  <a:lnTo>
                    <a:pt x="38" y="253"/>
                  </a:lnTo>
                  <a:cubicBezTo>
                    <a:pt x="776" y="110"/>
                    <a:pt x="1532" y="3"/>
                    <a:pt x="2229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64000"/>
                  </a:schemeClr>
                </a:gs>
                <a:gs pos="14000">
                  <a:schemeClr val="bg1">
                    <a:alpha val="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" name="任意多边形: 形状 46"/>
            <p:cNvSpPr/>
            <p:nvPr/>
          </p:nvSpPr>
          <p:spPr>
            <a:xfrm rot="5400000">
              <a:off x="5701" y="6264"/>
              <a:ext cx="10801" cy="2536"/>
            </a:xfrm>
            <a:custGeom>
              <a:avLst/>
              <a:gdLst>
                <a:gd name="connsiteX0" fmla="*/ 19575 w 19684"/>
                <a:gd name="connsiteY0" fmla="*/ 0 h 1861"/>
                <a:gd name="connsiteX1" fmla="*/ 19665 w 19684"/>
                <a:gd name="connsiteY1" fmla="*/ 3 h 1861"/>
                <a:gd name="connsiteX2" fmla="*/ 19684 w 19684"/>
                <a:gd name="connsiteY2" fmla="*/ 4 h 1861"/>
                <a:gd name="connsiteX3" fmla="*/ 19684 w 19684"/>
                <a:gd name="connsiteY3" fmla="*/ 1861 h 1861"/>
                <a:gd name="connsiteX4" fmla="*/ 485 w 19684"/>
                <a:gd name="connsiteY4" fmla="*/ 1861 h 1861"/>
                <a:gd name="connsiteX5" fmla="*/ 485 w 19684"/>
                <a:gd name="connsiteY5" fmla="*/ 123 h 1861"/>
                <a:gd name="connsiteX6" fmla="*/ 0 w 19684"/>
                <a:gd name="connsiteY6" fmla="*/ 76 h 1861"/>
                <a:gd name="connsiteX7" fmla="*/ 577 w 19684"/>
                <a:gd name="connsiteY7" fmla="*/ 687 h 1861"/>
                <a:gd name="connsiteX8" fmla="*/ 4340 w 19684"/>
                <a:gd name="connsiteY8" fmla="*/ 1467 h 1861"/>
                <a:gd name="connsiteX9" fmla="*/ 10205 w 19684"/>
                <a:gd name="connsiteY9" fmla="*/ 528 h 1861"/>
                <a:gd name="connsiteX10" fmla="*/ 15816 w 19684"/>
                <a:gd name="connsiteY10" fmla="*/ 1338 h 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01" h="2536">
                  <a:moveTo>
                    <a:pt x="1" y="126"/>
                  </a:moveTo>
                  <a:lnTo>
                    <a:pt x="2" y="126"/>
                  </a:lnTo>
                  <a:lnTo>
                    <a:pt x="2" y="549"/>
                  </a:lnTo>
                  <a:lnTo>
                    <a:pt x="1" y="548"/>
                  </a:lnTo>
                  <a:lnTo>
                    <a:pt x="1" y="126"/>
                  </a:lnTo>
                  <a:close/>
                  <a:moveTo>
                    <a:pt x="10739" y="0"/>
                  </a:moveTo>
                  <a:cubicBezTo>
                    <a:pt x="10757" y="0"/>
                    <a:pt x="10774" y="1"/>
                    <a:pt x="10790" y="3"/>
                  </a:cubicBezTo>
                  <a:lnTo>
                    <a:pt x="10801" y="4"/>
                  </a:lnTo>
                  <a:lnTo>
                    <a:pt x="10801" y="1913"/>
                  </a:lnTo>
                  <a:lnTo>
                    <a:pt x="10799" y="1913"/>
                  </a:lnTo>
                  <a:lnTo>
                    <a:pt x="10799" y="2536"/>
                  </a:lnTo>
                  <a:lnTo>
                    <a:pt x="0" y="2536"/>
                  </a:lnTo>
                  <a:lnTo>
                    <a:pt x="0" y="1783"/>
                  </a:lnTo>
                  <a:lnTo>
                    <a:pt x="2" y="1783"/>
                  </a:lnTo>
                  <a:lnTo>
                    <a:pt x="2" y="549"/>
                  </a:lnTo>
                  <a:lnTo>
                    <a:pt x="15" y="569"/>
                  </a:lnTo>
                  <a:cubicBezTo>
                    <a:pt x="273" y="949"/>
                    <a:pt x="585" y="1223"/>
                    <a:pt x="1051" y="1317"/>
                  </a:cubicBezTo>
                  <a:cubicBezTo>
                    <a:pt x="2170" y="1508"/>
                    <a:pt x="3292" y="496"/>
                    <a:pt x="4380" y="519"/>
                  </a:cubicBezTo>
                  <a:cubicBezTo>
                    <a:pt x="5469" y="543"/>
                    <a:pt x="6507" y="1548"/>
                    <a:pt x="7583" y="1461"/>
                  </a:cubicBezTo>
                  <a:cubicBezTo>
                    <a:pt x="8625" y="1376"/>
                    <a:pt x="10027" y="-7"/>
                    <a:pt x="10739" y="0"/>
                  </a:cubicBezTo>
                  <a:close/>
                </a:path>
              </a:pathLst>
            </a:custGeom>
            <a:gradFill>
              <a:gsLst>
                <a:gs pos="60000">
                  <a:schemeClr val="bg1">
                    <a:alpha val="13000"/>
                  </a:schemeClr>
                </a:gs>
                <a:gs pos="23000">
                  <a:schemeClr val="bg1">
                    <a:alpha val="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224155" y="280035"/>
            <a:ext cx="11700000" cy="63000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燕尾形 6"/>
          <p:cNvSpPr/>
          <p:nvPr userDrawn="1"/>
        </p:nvSpPr>
        <p:spPr>
          <a:xfrm>
            <a:off x="244475" y="479425"/>
            <a:ext cx="8184515" cy="692150"/>
          </a:xfrm>
          <a:prstGeom prst="chevron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3" hasCustomPrompt="1"/>
          </p:nvPr>
        </p:nvSpPr>
        <p:spPr>
          <a:xfrm>
            <a:off x="1012825" y="521335"/>
            <a:ext cx="7244715" cy="608330"/>
          </a:xfrm>
          <a:effectLst/>
        </p:spPr>
        <p:txBody>
          <a:bodyPr lIns="101600" tIns="38100" rIns="76200" bIns="3810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600" b="0" u="none" strike="noStrike" kern="1200" cap="none" spc="200" normalizeH="0" baseline="0">
                <a:solidFill>
                  <a:srgbClr val="426126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algn="l" fontAlgn="auto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中黑简" panose="02010600000101010101" charset="-122"/>
              <a:ea typeface="汉仪中黑简" panose="02010600000101010101" charset="-122"/>
            </a:endParaRPr>
          </a:p>
        </p:txBody>
      </p:sp>
      <p:sp>
        <p:nvSpPr>
          <p:cNvPr id="214" name="平行四边形 213"/>
          <p:cNvSpPr/>
          <p:nvPr/>
        </p:nvSpPr>
        <p:spPr>
          <a:xfrm>
            <a:off x="1" y="0"/>
            <a:ext cx="12191999" cy="6858000"/>
          </a:xfrm>
          <a:prstGeom prst="parallelogram">
            <a:avLst>
              <a:gd name="adj" fmla="val 89805"/>
            </a:avLst>
          </a:prstGeom>
          <a:blipFill dpi="0" rotWithShape="1">
            <a:blip r:embed="rId1">
              <a:alphaModFix amt="28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13815" y="1866265"/>
            <a:ext cx="926846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sym typeface="+mn-ea"/>
              </a:rPr>
              <a:t>（三）聚焦环境治理，全心全意提品质增颜值。</a:t>
            </a:r>
            <a:endParaRPr lang="zh-CN" altLang="en-US" sz="2000">
              <a:sym typeface="+mn-ea"/>
            </a:endParaRPr>
          </a:p>
          <a:p>
            <a:r>
              <a:rPr lang="zh-CN" altLang="en-US" sz="2000">
                <a:sym typeface="+mn-ea"/>
              </a:rPr>
              <a:t>一是美化人居环境。加强农村道路、民生设施、教育等建设与投入，提升基础设施水平。持续推进农村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五治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，开展常态化卫生评比，激发村民参与环境整治热情。二是改善生态环境。深化环境整治工作，加大对建筑工地扬尘、垃圾秸秆焚烧等问题的执法力度，持续打击非法挖砂采石等行为。严守水资源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三条红线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，全面落实长江流域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十年禁渔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行动。三是提升治理效能。健全镇村两级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河长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管理体制，严格落实河长制。通过完善常态化巡查、交办与整改机制，明确责任主体与期限，结合绩效考核，推动人居环境治理常态化、长效化。</a:t>
            </a:r>
            <a:endParaRPr lang="zh-CN" altLang="en-US" sz="2000"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5" y="0"/>
            <a:ext cx="12191365" cy="6858635"/>
          </a:xfrm>
          <a:prstGeom prst="rect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21589" y="-2540"/>
            <a:ext cx="12191999" cy="6858000"/>
          </a:xfrm>
          <a:prstGeom prst="rect">
            <a:avLst/>
          </a:prstGeom>
          <a:blipFill dpi="0" rotWithShape="1">
            <a:blip r:embed="rId1">
              <a:alphaModFix amt="15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任意多边形: 形状 45"/>
          <p:cNvSpPr/>
          <p:nvPr/>
        </p:nvSpPr>
        <p:spPr>
          <a:xfrm rot="5400000">
            <a:off x="-2711450" y="2712720"/>
            <a:ext cx="6857365" cy="1434465"/>
          </a:xfrm>
          <a:custGeom>
            <a:avLst/>
            <a:gdLst>
              <a:gd name="connsiteX0" fmla="*/ 1079 w 26784"/>
              <a:gd name="connsiteY0" fmla="*/ 987 h 4786"/>
              <a:gd name="connsiteX1" fmla="*/ 7064 w 26784"/>
              <a:gd name="connsiteY1" fmla="*/ 5 h 4786"/>
              <a:gd name="connsiteX2" fmla="*/ 13490 w 26784"/>
              <a:gd name="connsiteY2" fmla="*/ 1512 h 4786"/>
              <a:gd name="connsiteX3" fmla="*/ 18964 w 26784"/>
              <a:gd name="connsiteY3" fmla="*/ 755 h 4786"/>
              <a:gd name="connsiteX4" fmla="*/ 25307 w 26784"/>
              <a:gd name="connsiteY4" fmla="*/ 1558 h 4786"/>
              <a:gd name="connsiteX5" fmla="*/ 26679 w 26784"/>
              <a:gd name="connsiteY5" fmla="*/ 2929 h 4786"/>
              <a:gd name="connsiteX6" fmla="*/ 23250 w 26784"/>
              <a:gd name="connsiteY6" fmla="*/ 4644 h 4786"/>
              <a:gd name="connsiteX7" fmla="*/ 16301 w 26784"/>
              <a:gd name="connsiteY7" fmla="*/ 4598 h 4786"/>
              <a:gd name="connsiteX8" fmla="*/ 4599 w 26784"/>
              <a:gd name="connsiteY8" fmla="*/ 3867 h 4786"/>
              <a:gd name="connsiteX9" fmla="*/ 347 w 26784"/>
              <a:gd name="connsiteY9" fmla="*/ 987 h 4786"/>
              <a:gd name="connsiteX10" fmla="*/ 1079 w 26784"/>
              <a:gd name="connsiteY10" fmla="*/ 987 h 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99" h="2111">
                <a:moveTo>
                  <a:pt x="2229" y="0"/>
                </a:moveTo>
                <a:cubicBezTo>
                  <a:pt x="2328" y="0"/>
                  <a:pt x="2427" y="1"/>
                  <a:pt x="2524" y="5"/>
                </a:cubicBezTo>
                <a:cubicBezTo>
                  <a:pt x="4593" y="93"/>
                  <a:pt x="6984" y="1489"/>
                  <a:pt x="8950" y="1512"/>
                </a:cubicBezTo>
                <a:cubicBezTo>
                  <a:pt x="10916" y="1535"/>
                  <a:pt x="12455" y="748"/>
                  <a:pt x="14424" y="755"/>
                </a:cubicBezTo>
                <a:cubicBezTo>
                  <a:pt x="15778" y="761"/>
                  <a:pt x="17692" y="951"/>
                  <a:pt x="19152" y="1198"/>
                </a:cubicBezTo>
                <a:lnTo>
                  <a:pt x="19199" y="1206"/>
                </a:lnTo>
                <a:lnTo>
                  <a:pt x="19199" y="2111"/>
                </a:lnTo>
                <a:lnTo>
                  <a:pt x="0" y="2111"/>
                </a:lnTo>
                <a:lnTo>
                  <a:pt x="0" y="260"/>
                </a:lnTo>
                <a:lnTo>
                  <a:pt x="38" y="253"/>
                </a:lnTo>
                <a:cubicBezTo>
                  <a:pt x="776" y="110"/>
                  <a:pt x="1532" y="3"/>
                  <a:pt x="2229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alpha val="64000"/>
                </a:schemeClr>
              </a:gs>
              <a:gs pos="14000">
                <a:schemeClr val="bg1">
                  <a:alpha val="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7" name="任意多边形: 形状 46"/>
          <p:cNvSpPr/>
          <p:nvPr/>
        </p:nvSpPr>
        <p:spPr>
          <a:xfrm rot="5400000">
            <a:off x="-2624287" y="2623335"/>
            <a:ext cx="6858635" cy="1610060"/>
          </a:xfrm>
          <a:custGeom>
            <a:avLst/>
            <a:gdLst>
              <a:gd name="connsiteX0" fmla="*/ 19575 w 19684"/>
              <a:gd name="connsiteY0" fmla="*/ 0 h 1861"/>
              <a:gd name="connsiteX1" fmla="*/ 19665 w 19684"/>
              <a:gd name="connsiteY1" fmla="*/ 3 h 1861"/>
              <a:gd name="connsiteX2" fmla="*/ 19684 w 19684"/>
              <a:gd name="connsiteY2" fmla="*/ 4 h 1861"/>
              <a:gd name="connsiteX3" fmla="*/ 19684 w 19684"/>
              <a:gd name="connsiteY3" fmla="*/ 1861 h 1861"/>
              <a:gd name="connsiteX4" fmla="*/ 485 w 19684"/>
              <a:gd name="connsiteY4" fmla="*/ 1861 h 1861"/>
              <a:gd name="connsiteX5" fmla="*/ 485 w 19684"/>
              <a:gd name="connsiteY5" fmla="*/ 123 h 1861"/>
              <a:gd name="connsiteX6" fmla="*/ 0 w 19684"/>
              <a:gd name="connsiteY6" fmla="*/ 76 h 1861"/>
              <a:gd name="connsiteX7" fmla="*/ 577 w 19684"/>
              <a:gd name="connsiteY7" fmla="*/ 687 h 1861"/>
              <a:gd name="connsiteX8" fmla="*/ 4340 w 19684"/>
              <a:gd name="connsiteY8" fmla="*/ 1467 h 1861"/>
              <a:gd name="connsiteX9" fmla="*/ 10205 w 19684"/>
              <a:gd name="connsiteY9" fmla="*/ 528 h 1861"/>
              <a:gd name="connsiteX10" fmla="*/ 15816 w 19684"/>
              <a:gd name="connsiteY10" fmla="*/ 1338 h 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1" h="2536">
                <a:moveTo>
                  <a:pt x="1" y="126"/>
                </a:moveTo>
                <a:lnTo>
                  <a:pt x="2" y="126"/>
                </a:lnTo>
                <a:lnTo>
                  <a:pt x="2" y="549"/>
                </a:lnTo>
                <a:lnTo>
                  <a:pt x="1" y="548"/>
                </a:lnTo>
                <a:lnTo>
                  <a:pt x="1" y="126"/>
                </a:lnTo>
                <a:close/>
                <a:moveTo>
                  <a:pt x="10739" y="0"/>
                </a:moveTo>
                <a:cubicBezTo>
                  <a:pt x="10757" y="0"/>
                  <a:pt x="10774" y="1"/>
                  <a:pt x="10790" y="3"/>
                </a:cubicBezTo>
                <a:lnTo>
                  <a:pt x="10801" y="4"/>
                </a:lnTo>
                <a:lnTo>
                  <a:pt x="10801" y="1913"/>
                </a:lnTo>
                <a:lnTo>
                  <a:pt x="10799" y="1913"/>
                </a:lnTo>
                <a:lnTo>
                  <a:pt x="10799" y="2536"/>
                </a:lnTo>
                <a:lnTo>
                  <a:pt x="0" y="2536"/>
                </a:lnTo>
                <a:lnTo>
                  <a:pt x="0" y="1783"/>
                </a:lnTo>
                <a:lnTo>
                  <a:pt x="2" y="1783"/>
                </a:lnTo>
                <a:lnTo>
                  <a:pt x="2" y="549"/>
                </a:lnTo>
                <a:lnTo>
                  <a:pt x="15" y="569"/>
                </a:lnTo>
                <a:cubicBezTo>
                  <a:pt x="273" y="949"/>
                  <a:pt x="585" y="1223"/>
                  <a:pt x="1051" y="1317"/>
                </a:cubicBezTo>
                <a:cubicBezTo>
                  <a:pt x="2170" y="1508"/>
                  <a:pt x="3292" y="496"/>
                  <a:pt x="4380" y="519"/>
                </a:cubicBezTo>
                <a:cubicBezTo>
                  <a:pt x="5469" y="543"/>
                  <a:pt x="6507" y="1548"/>
                  <a:pt x="7583" y="1461"/>
                </a:cubicBezTo>
                <a:cubicBezTo>
                  <a:pt x="8625" y="1376"/>
                  <a:pt x="10027" y="-7"/>
                  <a:pt x="10739" y="0"/>
                </a:cubicBezTo>
                <a:close/>
              </a:path>
            </a:pathLst>
          </a:custGeom>
          <a:gradFill>
            <a:gsLst>
              <a:gs pos="60000">
                <a:schemeClr val="bg1">
                  <a:alpha val="13000"/>
                </a:schemeClr>
              </a:gs>
              <a:gs pos="23000">
                <a:schemeClr val="bg1">
                  <a:alpha val="0"/>
                </a:schemeClr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flipH="1" flipV="1">
            <a:off x="10581640" y="-1270"/>
            <a:ext cx="1610360" cy="6858635"/>
            <a:chOff x="9833" y="2132"/>
            <a:chExt cx="2536" cy="10801"/>
          </a:xfrm>
        </p:grpSpPr>
        <p:sp>
          <p:nvSpPr>
            <p:cNvPr id="2" name="任意多边形: 形状 45"/>
            <p:cNvSpPr/>
            <p:nvPr/>
          </p:nvSpPr>
          <p:spPr>
            <a:xfrm rot="5400000">
              <a:off x="5564" y="6405"/>
              <a:ext cx="10799" cy="2259"/>
            </a:xfrm>
            <a:custGeom>
              <a:avLst/>
              <a:gdLst>
                <a:gd name="connsiteX0" fmla="*/ 1079 w 26784"/>
                <a:gd name="connsiteY0" fmla="*/ 987 h 4786"/>
                <a:gd name="connsiteX1" fmla="*/ 7064 w 26784"/>
                <a:gd name="connsiteY1" fmla="*/ 5 h 4786"/>
                <a:gd name="connsiteX2" fmla="*/ 13490 w 26784"/>
                <a:gd name="connsiteY2" fmla="*/ 1512 h 4786"/>
                <a:gd name="connsiteX3" fmla="*/ 18964 w 26784"/>
                <a:gd name="connsiteY3" fmla="*/ 755 h 4786"/>
                <a:gd name="connsiteX4" fmla="*/ 25307 w 26784"/>
                <a:gd name="connsiteY4" fmla="*/ 1558 h 4786"/>
                <a:gd name="connsiteX5" fmla="*/ 26679 w 26784"/>
                <a:gd name="connsiteY5" fmla="*/ 2929 h 4786"/>
                <a:gd name="connsiteX6" fmla="*/ 23250 w 26784"/>
                <a:gd name="connsiteY6" fmla="*/ 4644 h 4786"/>
                <a:gd name="connsiteX7" fmla="*/ 16301 w 26784"/>
                <a:gd name="connsiteY7" fmla="*/ 4598 h 4786"/>
                <a:gd name="connsiteX8" fmla="*/ 4599 w 26784"/>
                <a:gd name="connsiteY8" fmla="*/ 3867 h 4786"/>
                <a:gd name="connsiteX9" fmla="*/ 347 w 26784"/>
                <a:gd name="connsiteY9" fmla="*/ 987 h 4786"/>
                <a:gd name="connsiteX10" fmla="*/ 1079 w 26784"/>
                <a:gd name="connsiteY10" fmla="*/ 987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199" h="2111">
                  <a:moveTo>
                    <a:pt x="2229" y="0"/>
                  </a:moveTo>
                  <a:cubicBezTo>
                    <a:pt x="2328" y="0"/>
                    <a:pt x="2427" y="1"/>
                    <a:pt x="2524" y="5"/>
                  </a:cubicBezTo>
                  <a:cubicBezTo>
                    <a:pt x="4593" y="93"/>
                    <a:pt x="6984" y="1489"/>
                    <a:pt x="8950" y="1512"/>
                  </a:cubicBezTo>
                  <a:cubicBezTo>
                    <a:pt x="10916" y="1535"/>
                    <a:pt x="12455" y="748"/>
                    <a:pt x="14424" y="755"/>
                  </a:cubicBezTo>
                  <a:cubicBezTo>
                    <a:pt x="15778" y="761"/>
                    <a:pt x="17692" y="951"/>
                    <a:pt x="19152" y="1198"/>
                  </a:cubicBezTo>
                  <a:lnTo>
                    <a:pt x="19199" y="1206"/>
                  </a:lnTo>
                  <a:lnTo>
                    <a:pt x="19199" y="2111"/>
                  </a:lnTo>
                  <a:lnTo>
                    <a:pt x="0" y="2111"/>
                  </a:lnTo>
                  <a:lnTo>
                    <a:pt x="0" y="260"/>
                  </a:lnTo>
                  <a:lnTo>
                    <a:pt x="38" y="253"/>
                  </a:lnTo>
                  <a:cubicBezTo>
                    <a:pt x="776" y="110"/>
                    <a:pt x="1532" y="3"/>
                    <a:pt x="2229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64000"/>
                  </a:schemeClr>
                </a:gs>
                <a:gs pos="14000">
                  <a:schemeClr val="bg1">
                    <a:alpha val="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" name="任意多边形: 形状 46"/>
            <p:cNvSpPr/>
            <p:nvPr/>
          </p:nvSpPr>
          <p:spPr>
            <a:xfrm rot="5400000">
              <a:off x="5701" y="6264"/>
              <a:ext cx="10801" cy="2536"/>
            </a:xfrm>
            <a:custGeom>
              <a:avLst/>
              <a:gdLst>
                <a:gd name="connsiteX0" fmla="*/ 19575 w 19684"/>
                <a:gd name="connsiteY0" fmla="*/ 0 h 1861"/>
                <a:gd name="connsiteX1" fmla="*/ 19665 w 19684"/>
                <a:gd name="connsiteY1" fmla="*/ 3 h 1861"/>
                <a:gd name="connsiteX2" fmla="*/ 19684 w 19684"/>
                <a:gd name="connsiteY2" fmla="*/ 4 h 1861"/>
                <a:gd name="connsiteX3" fmla="*/ 19684 w 19684"/>
                <a:gd name="connsiteY3" fmla="*/ 1861 h 1861"/>
                <a:gd name="connsiteX4" fmla="*/ 485 w 19684"/>
                <a:gd name="connsiteY4" fmla="*/ 1861 h 1861"/>
                <a:gd name="connsiteX5" fmla="*/ 485 w 19684"/>
                <a:gd name="connsiteY5" fmla="*/ 123 h 1861"/>
                <a:gd name="connsiteX6" fmla="*/ 0 w 19684"/>
                <a:gd name="connsiteY6" fmla="*/ 76 h 1861"/>
                <a:gd name="connsiteX7" fmla="*/ 577 w 19684"/>
                <a:gd name="connsiteY7" fmla="*/ 687 h 1861"/>
                <a:gd name="connsiteX8" fmla="*/ 4340 w 19684"/>
                <a:gd name="connsiteY8" fmla="*/ 1467 h 1861"/>
                <a:gd name="connsiteX9" fmla="*/ 10205 w 19684"/>
                <a:gd name="connsiteY9" fmla="*/ 528 h 1861"/>
                <a:gd name="connsiteX10" fmla="*/ 15816 w 19684"/>
                <a:gd name="connsiteY10" fmla="*/ 1338 h 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01" h="2536">
                  <a:moveTo>
                    <a:pt x="1" y="126"/>
                  </a:moveTo>
                  <a:lnTo>
                    <a:pt x="2" y="126"/>
                  </a:lnTo>
                  <a:lnTo>
                    <a:pt x="2" y="549"/>
                  </a:lnTo>
                  <a:lnTo>
                    <a:pt x="1" y="548"/>
                  </a:lnTo>
                  <a:lnTo>
                    <a:pt x="1" y="126"/>
                  </a:lnTo>
                  <a:close/>
                  <a:moveTo>
                    <a:pt x="10739" y="0"/>
                  </a:moveTo>
                  <a:cubicBezTo>
                    <a:pt x="10757" y="0"/>
                    <a:pt x="10774" y="1"/>
                    <a:pt x="10790" y="3"/>
                  </a:cubicBezTo>
                  <a:lnTo>
                    <a:pt x="10801" y="4"/>
                  </a:lnTo>
                  <a:lnTo>
                    <a:pt x="10801" y="1913"/>
                  </a:lnTo>
                  <a:lnTo>
                    <a:pt x="10799" y="1913"/>
                  </a:lnTo>
                  <a:lnTo>
                    <a:pt x="10799" y="2536"/>
                  </a:lnTo>
                  <a:lnTo>
                    <a:pt x="0" y="2536"/>
                  </a:lnTo>
                  <a:lnTo>
                    <a:pt x="0" y="1783"/>
                  </a:lnTo>
                  <a:lnTo>
                    <a:pt x="2" y="1783"/>
                  </a:lnTo>
                  <a:lnTo>
                    <a:pt x="2" y="549"/>
                  </a:lnTo>
                  <a:lnTo>
                    <a:pt x="15" y="569"/>
                  </a:lnTo>
                  <a:cubicBezTo>
                    <a:pt x="273" y="949"/>
                    <a:pt x="585" y="1223"/>
                    <a:pt x="1051" y="1317"/>
                  </a:cubicBezTo>
                  <a:cubicBezTo>
                    <a:pt x="2170" y="1508"/>
                    <a:pt x="3292" y="496"/>
                    <a:pt x="4380" y="519"/>
                  </a:cubicBezTo>
                  <a:cubicBezTo>
                    <a:pt x="5469" y="543"/>
                    <a:pt x="6507" y="1548"/>
                    <a:pt x="7583" y="1461"/>
                  </a:cubicBezTo>
                  <a:cubicBezTo>
                    <a:pt x="8625" y="1376"/>
                    <a:pt x="10027" y="-7"/>
                    <a:pt x="10739" y="0"/>
                  </a:cubicBezTo>
                  <a:close/>
                </a:path>
              </a:pathLst>
            </a:custGeom>
            <a:gradFill>
              <a:gsLst>
                <a:gs pos="60000">
                  <a:schemeClr val="bg1">
                    <a:alpha val="13000"/>
                  </a:schemeClr>
                </a:gs>
                <a:gs pos="23000">
                  <a:schemeClr val="bg1">
                    <a:alpha val="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224155" y="280035"/>
            <a:ext cx="11700000" cy="63000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燕尾形 6"/>
          <p:cNvSpPr/>
          <p:nvPr userDrawn="1"/>
        </p:nvSpPr>
        <p:spPr>
          <a:xfrm>
            <a:off x="244475" y="479425"/>
            <a:ext cx="8184515" cy="692150"/>
          </a:xfrm>
          <a:prstGeom prst="chevron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3" hasCustomPrompt="1"/>
          </p:nvPr>
        </p:nvSpPr>
        <p:spPr>
          <a:xfrm>
            <a:off x="1012825" y="521335"/>
            <a:ext cx="7244715" cy="608330"/>
          </a:xfrm>
          <a:effectLst/>
        </p:spPr>
        <p:txBody>
          <a:bodyPr lIns="101600" tIns="38100" rIns="76200" bIns="3810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600" b="0" u="none" strike="noStrike" kern="1200" cap="none" spc="200" normalizeH="0" baseline="0">
                <a:solidFill>
                  <a:srgbClr val="426126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algn="l" fontAlgn="auto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中黑简" panose="02010600000101010101" charset="-122"/>
              <a:ea typeface="汉仪中黑简" panose="02010600000101010101" charset="-122"/>
            </a:endParaRPr>
          </a:p>
        </p:txBody>
      </p:sp>
      <p:sp>
        <p:nvSpPr>
          <p:cNvPr id="214" name="平行四边形 213"/>
          <p:cNvSpPr/>
          <p:nvPr/>
        </p:nvSpPr>
        <p:spPr>
          <a:xfrm>
            <a:off x="1" y="0"/>
            <a:ext cx="12191999" cy="6858000"/>
          </a:xfrm>
          <a:prstGeom prst="parallelogram">
            <a:avLst>
              <a:gd name="adj" fmla="val 89805"/>
            </a:avLst>
          </a:prstGeom>
          <a:blipFill dpi="0" rotWithShape="1">
            <a:blip r:embed="rId1">
              <a:alphaModFix amt="28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13815" y="1866265"/>
            <a:ext cx="9268460" cy="34766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sym typeface="+mn-ea"/>
              </a:rPr>
              <a:t>（四）聚焦民生福祉，全心全意办实事暖民心。</a:t>
            </a:r>
            <a:endParaRPr lang="zh-CN" altLang="en-US" sz="2000">
              <a:sym typeface="+mn-ea"/>
            </a:endParaRPr>
          </a:p>
          <a:p>
            <a:r>
              <a:rPr lang="zh-CN" altLang="en-US" sz="2000">
                <a:sym typeface="+mn-ea"/>
              </a:rPr>
              <a:t>一是统筹社会事业发展。推进政务服务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主动办</a:t>
            </a:r>
            <a:r>
              <a:rPr lang="en-US" altLang="zh-CN" sz="2000">
                <a:sym typeface="+mn-ea"/>
              </a:rPr>
              <a:t>”“</a:t>
            </a:r>
            <a:r>
              <a:rPr lang="zh-CN" altLang="en-US" sz="2000">
                <a:sym typeface="+mn-ea"/>
              </a:rPr>
              <a:t>网上办</a:t>
            </a:r>
            <a:r>
              <a:rPr lang="en-US" altLang="zh-CN" sz="2000">
                <a:sym typeface="+mn-ea"/>
              </a:rPr>
              <a:t>”“</a:t>
            </a:r>
            <a:r>
              <a:rPr lang="zh-CN" altLang="en-US" sz="2000">
                <a:sym typeface="+mn-ea"/>
              </a:rPr>
              <a:t>就近办</a:t>
            </a:r>
            <a:r>
              <a:rPr lang="en-US" altLang="zh-CN" sz="2000">
                <a:sym typeface="+mn-ea"/>
              </a:rPr>
              <a:t>”“</a:t>
            </a:r>
            <a:r>
              <a:rPr lang="zh-CN" altLang="en-US" sz="2000">
                <a:sym typeface="+mn-ea"/>
              </a:rPr>
              <a:t>一次办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，提升政务服务评价满意度。做好畜牧、电力、卫生、教育等工作，全力支持工青妇、关工委等群团组织和新时代文明实践所开展活动。二是织密社会保障网络。落实养老、医疗、就业、民政救助等惠民政策，扩大社会保障覆盖范围，保障弱势人群合法权益。开展职业技能培训，培育新型职业农民。抓好稳岗就业，加强就业服务，开发公益性岗位，满足群众就地就近就业需求。三是强化安全保障兜底。关注民生问题，加大困难群众帮扶力度，提高救助标准与覆盖面。申报农村困难群众危房、适老化改造及综合文化服务中心建设等项目，提升养老服务质量。加强未成年人保护关爱，落实重点关护对象排查走访，多方联动呵护未成年人健康成长。</a:t>
            </a:r>
            <a:endParaRPr lang="zh-CN" altLang="en-US" sz="2000"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5" y="0"/>
            <a:ext cx="12191365" cy="6858635"/>
          </a:xfrm>
          <a:prstGeom prst="rect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21589" y="-2540"/>
            <a:ext cx="12191999" cy="6858000"/>
          </a:xfrm>
          <a:prstGeom prst="rect">
            <a:avLst/>
          </a:prstGeom>
          <a:blipFill dpi="0" rotWithShape="1">
            <a:blip r:embed="rId1">
              <a:alphaModFix amt="15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任意多边形: 形状 45"/>
          <p:cNvSpPr/>
          <p:nvPr/>
        </p:nvSpPr>
        <p:spPr>
          <a:xfrm rot="5400000">
            <a:off x="-2711450" y="2712720"/>
            <a:ext cx="6857365" cy="1434465"/>
          </a:xfrm>
          <a:custGeom>
            <a:avLst/>
            <a:gdLst>
              <a:gd name="connsiteX0" fmla="*/ 1079 w 26784"/>
              <a:gd name="connsiteY0" fmla="*/ 987 h 4786"/>
              <a:gd name="connsiteX1" fmla="*/ 7064 w 26784"/>
              <a:gd name="connsiteY1" fmla="*/ 5 h 4786"/>
              <a:gd name="connsiteX2" fmla="*/ 13490 w 26784"/>
              <a:gd name="connsiteY2" fmla="*/ 1512 h 4786"/>
              <a:gd name="connsiteX3" fmla="*/ 18964 w 26784"/>
              <a:gd name="connsiteY3" fmla="*/ 755 h 4786"/>
              <a:gd name="connsiteX4" fmla="*/ 25307 w 26784"/>
              <a:gd name="connsiteY4" fmla="*/ 1558 h 4786"/>
              <a:gd name="connsiteX5" fmla="*/ 26679 w 26784"/>
              <a:gd name="connsiteY5" fmla="*/ 2929 h 4786"/>
              <a:gd name="connsiteX6" fmla="*/ 23250 w 26784"/>
              <a:gd name="connsiteY6" fmla="*/ 4644 h 4786"/>
              <a:gd name="connsiteX7" fmla="*/ 16301 w 26784"/>
              <a:gd name="connsiteY7" fmla="*/ 4598 h 4786"/>
              <a:gd name="connsiteX8" fmla="*/ 4599 w 26784"/>
              <a:gd name="connsiteY8" fmla="*/ 3867 h 4786"/>
              <a:gd name="connsiteX9" fmla="*/ 347 w 26784"/>
              <a:gd name="connsiteY9" fmla="*/ 987 h 4786"/>
              <a:gd name="connsiteX10" fmla="*/ 1079 w 26784"/>
              <a:gd name="connsiteY10" fmla="*/ 987 h 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99" h="2111">
                <a:moveTo>
                  <a:pt x="2229" y="0"/>
                </a:moveTo>
                <a:cubicBezTo>
                  <a:pt x="2328" y="0"/>
                  <a:pt x="2427" y="1"/>
                  <a:pt x="2524" y="5"/>
                </a:cubicBezTo>
                <a:cubicBezTo>
                  <a:pt x="4593" y="93"/>
                  <a:pt x="6984" y="1489"/>
                  <a:pt x="8950" y="1512"/>
                </a:cubicBezTo>
                <a:cubicBezTo>
                  <a:pt x="10916" y="1535"/>
                  <a:pt x="12455" y="748"/>
                  <a:pt x="14424" y="755"/>
                </a:cubicBezTo>
                <a:cubicBezTo>
                  <a:pt x="15778" y="761"/>
                  <a:pt x="17692" y="951"/>
                  <a:pt x="19152" y="1198"/>
                </a:cubicBezTo>
                <a:lnTo>
                  <a:pt x="19199" y="1206"/>
                </a:lnTo>
                <a:lnTo>
                  <a:pt x="19199" y="2111"/>
                </a:lnTo>
                <a:lnTo>
                  <a:pt x="0" y="2111"/>
                </a:lnTo>
                <a:lnTo>
                  <a:pt x="0" y="260"/>
                </a:lnTo>
                <a:lnTo>
                  <a:pt x="38" y="253"/>
                </a:lnTo>
                <a:cubicBezTo>
                  <a:pt x="776" y="110"/>
                  <a:pt x="1532" y="3"/>
                  <a:pt x="2229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alpha val="64000"/>
                </a:schemeClr>
              </a:gs>
              <a:gs pos="14000">
                <a:schemeClr val="bg1">
                  <a:alpha val="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7" name="任意多边形: 形状 46"/>
          <p:cNvSpPr/>
          <p:nvPr/>
        </p:nvSpPr>
        <p:spPr>
          <a:xfrm rot="5400000">
            <a:off x="-2624287" y="2623335"/>
            <a:ext cx="6858635" cy="1610060"/>
          </a:xfrm>
          <a:custGeom>
            <a:avLst/>
            <a:gdLst>
              <a:gd name="connsiteX0" fmla="*/ 19575 w 19684"/>
              <a:gd name="connsiteY0" fmla="*/ 0 h 1861"/>
              <a:gd name="connsiteX1" fmla="*/ 19665 w 19684"/>
              <a:gd name="connsiteY1" fmla="*/ 3 h 1861"/>
              <a:gd name="connsiteX2" fmla="*/ 19684 w 19684"/>
              <a:gd name="connsiteY2" fmla="*/ 4 h 1861"/>
              <a:gd name="connsiteX3" fmla="*/ 19684 w 19684"/>
              <a:gd name="connsiteY3" fmla="*/ 1861 h 1861"/>
              <a:gd name="connsiteX4" fmla="*/ 485 w 19684"/>
              <a:gd name="connsiteY4" fmla="*/ 1861 h 1861"/>
              <a:gd name="connsiteX5" fmla="*/ 485 w 19684"/>
              <a:gd name="connsiteY5" fmla="*/ 123 h 1861"/>
              <a:gd name="connsiteX6" fmla="*/ 0 w 19684"/>
              <a:gd name="connsiteY6" fmla="*/ 76 h 1861"/>
              <a:gd name="connsiteX7" fmla="*/ 577 w 19684"/>
              <a:gd name="connsiteY7" fmla="*/ 687 h 1861"/>
              <a:gd name="connsiteX8" fmla="*/ 4340 w 19684"/>
              <a:gd name="connsiteY8" fmla="*/ 1467 h 1861"/>
              <a:gd name="connsiteX9" fmla="*/ 10205 w 19684"/>
              <a:gd name="connsiteY9" fmla="*/ 528 h 1861"/>
              <a:gd name="connsiteX10" fmla="*/ 15816 w 19684"/>
              <a:gd name="connsiteY10" fmla="*/ 1338 h 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1" h="2536">
                <a:moveTo>
                  <a:pt x="1" y="126"/>
                </a:moveTo>
                <a:lnTo>
                  <a:pt x="2" y="126"/>
                </a:lnTo>
                <a:lnTo>
                  <a:pt x="2" y="549"/>
                </a:lnTo>
                <a:lnTo>
                  <a:pt x="1" y="548"/>
                </a:lnTo>
                <a:lnTo>
                  <a:pt x="1" y="126"/>
                </a:lnTo>
                <a:close/>
                <a:moveTo>
                  <a:pt x="10739" y="0"/>
                </a:moveTo>
                <a:cubicBezTo>
                  <a:pt x="10757" y="0"/>
                  <a:pt x="10774" y="1"/>
                  <a:pt x="10790" y="3"/>
                </a:cubicBezTo>
                <a:lnTo>
                  <a:pt x="10801" y="4"/>
                </a:lnTo>
                <a:lnTo>
                  <a:pt x="10801" y="1913"/>
                </a:lnTo>
                <a:lnTo>
                  <a:pt x="10799" y="1913"/>
                </a:lnTo>
                <a:lnTo>
                  <a:pt x="10799" y="2536"/>
                </a:lnTo>
                <a:lnTo>
                  <a:pt x="0" y="2536"/>
                </a:lnTo>
                <a:lnTo>
                  <a:pt x="0" y="1783"/>
                </a:lnTo>
                <a:lnTo>
                  <a:pt x="2" y="1783"/>
                </a:lnTo>
                <a:lnTo>
                  <a:pt x="2" y="549"/>
                </a:lnTo>
                <a:lnTo>
                  <a:pt x="15" y="569"/>
                </a:lnTo>
                <a:cubicBezTo>
                  <a:pt x="273" y="949"/>
                  <a:pt x="585" y="1223"/>
                  <a:pt x="1051" y="1317"/>
                </a:cubicBezTo>
                <a:cubicBezTo>
                  <a:pt x="2170" y="1508"/>
                  <a:pt x="3292" y="496"/>
                  <a:pt x="4380" y="519"/>
                </a:cubicBezTo>
                <a:cubicBezTo>
                  <a:pt x="5469" y="543"/>
                  <a:pt x="6507" y="1548"/>
                  <a:pt x="7583" y="1461"/>
                </a:cubicBezTo>
                <a:cubicBezTo>
                  <a:pt x="8625" y="1376"/>
                  <a:pt x="10027" y="-7"/>
                  <a:pt x="10739" y="0"/>
                </a:cubicBezTo>
                <a:close/>
              </a:path>
            </a:pathLst>
          </a:custGeom>
          <a:gradFill>
            <a:gsLst>
              <a:gs pos="60000">
                <a:schemeClr val="bg1">
                  <a:alpha val="13000"/>
                </a:schemeClr>
              </a:gs>
              <a:gs pos="23000">
                <a:schemeClr val="bg1">
                  <a:alpha val="0"/>
                </a:schemeClr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flipH="1" flipV="1">
            <a:off x="10581640" y="-1270"/>
            <a:ext cx="1610360" cy="6858635"/>
            <a:chOff x="9833" y="2132"/>
            <a:chExt cx="2536" cy="10801"/>
          </a:xfrm>
        </p:grpSpPr>
        <p:sp>
          <p:nvSpPr>
            <p:cNvPr id="2" name="任意多边形: 形状 45"/>
            <p:cNvSpPr/>
            <p:nvPr/>
          </p:nvSpPr>
          <p:spPr>
            <a:xfrm rot="5400000">
              <a:off x="5564" y="6405"/>
              <a:ext cx="10799" cy="2259"/>
            </a:xfrm>
            <a:custGeom>
              <a:avLst/>
              <a:gdLst>
                <a:gd name="connsiteX0" fmla="*/ 1079 w 26784"/>
                <a:gd name="connsiteY0" fmla="*/ 987 h 4786"/>
                <a:gd name="connsiteX1" fmla="*/ 7064 w 26784"/>
                <a:gd name="connsiteY1" fmla="*/ 5 h 4786"/>
                <a:gd name="connsiteX2" fmla="*/ 13490 w 26784"/>
                <a:gd name="connsiteY2" fmla="*/ 1512 h 4786"/>
                <a:gd name="connsiteX3" fmla="*/ 18964 w 26784"/>
                <a:gd name="connsiteY3" fmla="*/ 755 h 4786"/>
                <a:gd name="connsiteX4" fmla="*/ 25307 w 26784"/>
                <a:gd name="connsiteY4" fmla="*/ 1558 h 4786"/>
                <a:gd name="connsiteX5" fmla="*/ 26679 w 26784"/>
                <a:gd name="connsiteY5" fmla="*/ 2929 h 4786"/>
                <a:gd name="connsiteX6" fmla="*/ 23250 w 26784"/>
                <a:gd name="connsiteY6" fmla="*/ 4644 h 4786"/>
                <a:gd name="connsiteX7" fmla="*/ 16301 w 26784"/>
                <a:gd name="connsiteY7" fmla="*/ 4598 h 4786"/>
                <a:gd name="connsiteX8" fmla="*/ 4599 w 26784"/>
                <a:gd name="connsiteY8" fmla="*/ 3867 h 4786"/>
                <a:gd name="connsiteX9" fmla="*/ 347 w 26784"/>
                <a:gd name="connsiteY9" fmla="*/ 987 h 4786"/>
                <a:gd name="connsiteX10" fmla="*/ 1079 w 26784"/>
                <a:gd name="connsiteY10" fmla="*/ 987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199" h="2111">
                  <a:moveTo>
                    <a:pt x="2229" y="0"/>
                  </a:moveTo>
                  <a:cubicBezTo>
                    <a:pt x="2328" y="0"/>
                    <a:pt x="2427" y="1"/>
                    <a:pt x="2524" y="5"/>
                  </a:cubicBezTo>
                  <a:cubicBezTo>
                    <a:pt x="4593" y="93"/>
                    <a:pt x="6984" y="1489"/>
                    <a:pt x="8950" y="1512"/>
                  </a:cubicBezTo>
                  <a:cubicBezTo>
                    <a:pt x="10916" y="1535"/>
                    <a:pt x="12455" y="748"/>
                    <a:pt x="14424" y="755"/>
                  </a:cubicBezTo>
                  <a:cubicBezTo>
                    <a:pt x="15778" y="761"/>
                    <a:pt x="17692" y="951"/>
                    <a:pt x="19152" y="1198"/>
                  </a:cubicBezTo>
                  <a:lnTo>
                    <a:pt x="19199" y="1206"/>
                  </a:lnTo>
                  <a:lnTo>
                    <a:pt x="19199" y="2111"/>
                  </a:lnTo>
                  <a:lnTo>
                    <a:pt x="0" y="2111"/>
                  </a:lnTo>
                  <a:lnTo>
                    <a:pt x="0" y="260"/>
                  </a:lnTo>
                  <a:lnTo>
                    <a:pt x="38" y="253"/>
                  </a:lnTo>
                  <a:cubicBezTo>
                    <a:pt x="776" y="110"/>
                    <a:pt x="1532" y="3"/>
                    <a:pt x="2229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64000"/>
                  </a:schemeClr>
                </a:gs>
                <a:gs pos="14000">
                  <a:schemeClr val="bg1">
                    <a:alpha val="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" name="任意多边形: 形状 46"/>
            <p:cNvSpPr/>
            <p:nvPr/>
          </p:nvSpPr>
          <p:spPr>
            <a:xfrm rot="5400000">
              <a:off x="5701" y="6264"/>
              <a:ext cx="10801" cy="2536"/>
            </a:xfrm>
            <a:custGeom>
              <a:avLst/>
              <a:gdLst>
                <a:gd name="connsiteX0" fmla="*/ 19575 w 19684"/>
                <a:gd name="connsiteY0" fmla="*/ 0 h 1861"/>
                <a:gd name="connsiteX1" fmla="*/ 19665 w 19684"/>
                <a:gd name="connsiteY1" fmla="*/ 3 h 1861"/>
                <a:gd name="connsiteX2" fmla="*/ 19684 w 19684"/>
                <a:gd name="connsiteY2" fmla="*/ 4 h 1861"/>
                <a:gd name="connsiteX3" fmla="*/ 19684 w 19684"/>
                <a:gd name="connsiteY3" fmla="*/ 1861 h 1861"/>
                <a:gd name="connsiteX4" fmla="*/ 485 w 19684"/>
                <a:gd name="connsiteY4" fmla="*/ 1861 h 1861"/>
                <a:gd name="connsiteX5" fmla="*/ 485 w 19684"/>
                <a:gd name="connsiteY5" fmla="*/ 123 h 1861"/>
                <a:gd name="connsiteX6" fmla="*/ 0 w 19684"/>
                <a:gd name="connsiteY6" fmla="*/ 76 h 1861"/>
                <a:gd name="connsiteX7" fmla="*/ 577 w 19684"/>
                <a:gd name="connsiteY7" fmla="*/ 687 h 1861"/>
                <a:gd name="connsiteX8" fmla="*/ 4340 w 19684"/>
                <a:gd name="connsiteY8" fmla="*/ 1467 h 1861"/>
                <a:gd name="connsiteX9" fmla="*/ 10205 w 19684"/>
                <a:gd name="connsiteY9" fmla="*/ 528 h 1861"/>
                <a:gd name="connsiteX10" fmla="*/ 15816 w 19684"/>
                <a:gd name="connsiteY10" fmla="*/ 1338 h 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01" h="2536">
                  <a:moveTo>
                    <a:pt x="1" y="126"/>
                  </a:moveTo>
                  <a:lnTo>
                    <a:pt x="2" y="126"/>
                  </a:lnTo>
                  <a:lnTo>
                    <a:pt x="2" y="549"/>
                  </a:lnTo>
                  <a:lnTo>
                    <a:pt x="1" y="548"/>
                  </a:lnTo>
                  <a:lnTo>
                    <a:pt x="1" y="126"/>
                  </a:lnTo>
                  <a:close/>
                  <a:moveTo>
                    <a:pt x="10739" y="0"/>
                  </a:moveTo>
                  <a:cubicBezTo>
                    <a:pt x="10757" y="0"/>
                    <a:pt x="10774" y="1"/>
                    <a:pt x="10790" y="3"/>
                  </a:cubicBezTo>
                  <a:lnTo>
                    <a:pt x="10801" y="4"/>
                  </a:lnTo>
                  <a:lnTo>
                    <a:pt x="10801" y="1913"/>
                  </a:lnTo>
                  <a:lnTo>
                    <a:pt x="10799" y="1913"/>
                  </a:lnTo>
                  <a:lnTo>
                    <a:pt x="10799" y="2536"/>
                  </a:lnTo>
                  <a:lnTo>
                    <a:pt x="0" y="2536"/>
                  </a:lnTo>
                  <a:lnTo>
                    <a:pt x="0" y="1783"/>
                  </a:lnTo>
                  <a:lnTo>
                    <a:pt x="2" y="1783"/>
                  </a:lnTo>
                  <a:lnTo>
                    <a:pt x="2" y="549"/>
                  </a:lnTo>
                  <a:lnTo>
                    <a:pt x="15" y="569"/>
                  </a:lnTo>
                  <a:cubicBezTo>
                    <a:pt x="273" y="949"/>
                    <a:pt x="585" y="1223"/>
                    <a:pt x="1051" y="1317"/>
                  </a:cubicBezTo>
                  <a:cubicBezTo>
                    <a:pt x="2170" y="1508"/>
                    <a:pt x="3292" y="496"/>
                    <a:pt x="4380" y="519"/>
                  </a:cubicBezTo>
                  <a:cubicBezTo>
                    <a:pt x="5469" y="543"/>
                    <a:pt x="6507" y="1548"/>
                    <a:pt x="7583" y="1461"/>
                  </a:cubicBezTo>
                  <a:cubicBezTo>
                    <a:pt x="8625" y="1376"/>
                    <a:pt x="10027" y="-7"/>
                    <a:pt x="10739" y="0"/>
                  </a:cubicBezTo>
                  <a:close/>
                </a:path>
              </a:pathLst>
            </a:custGeom>
            <a:gradFill>
              <a:gsLst>
                <a:gs pos="60000">
                  <a:schemeClr val="bg1">
                    <a:alpha val="13000"/>
                  </a:schemeClr>
                </a:gs>
                <a:gs pos="23000">
                  <a:schemeClr val="bg1">
                    <a:alpha val="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224155" y="280035"/>
            <a:ext cx="11700000" cy="63000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燕尾形 6"/>
          <p:cNvSpPr/>
          <p:nvPr userDrawn="1"/>
        </p:nvSpPr>
        <p:spPr>
          <a:xfrm>
            <a:off x="244475" y="479425"/>
            <a:ext cx="8184515" cy="692150"/>
          </a:xfrm>
          <a:prstGeom prst="chevron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3" hasCustomPrompt="1"/>
          </p:nvPr>
        </p:nvSpPr>
        <p:spPr>
          <a:xfrm>
            <a:off x="1012825" y="521335"/>
            <a:ext cx="7244715" cy="608330"/>
          </a:xfrm>
          <a:effectLst/>
        </p:spPr>
        <p:txBody>
          <a:bodyPr lIns="101600" tIns="38100" rIns="76200" bIns="3810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600" b="0" u="none" strike="noStrike" kern="1200" cap="none" spc="200" normalizeH="0" baseline="0">
                <a:solidFill>
                  <a:srgbClr val="426126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algn="l" fontAlgn="auto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中黑简" panose="02010600000101010101" charset="-122"/>
              <a:ea typeface="汉仪中黑简" panose="02010600000101010101" charset="-122"/>
            </a:endParaRPr>
          </a:p>
        </p:txBody>
      </p:sp>
      <p:sp>
        <p:nvSpPr>
          <p:cNvPr id="214" name="平行四边形 213"/>
          <p:cNvSpPr/>
          <p:nvPr/>
        </p:nvSpPr>
        <p:spPr>
          <a:xfrm>
            <a:off x="1" y="0"/>
            <a:ext cx="12191999" cy="6858000"/>
          </a:xfrm>
          <a:prstGeom prst="parallelogram">
            <a:avLst>
              <a:gd name="adj" fmla="val 89805"/>
            </a:avLst>
          </a:prstGeom>
          <a:blipFill dpi="0" rotWithShape="1">
            <a:blip r:embed="rId1">
              <a:alphaModFix amt="28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13815" y="1866265"/>
            <a:ext cx="926846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sym typeface="+mn-ea"/>
              </a:rPr>
              <a:t>（五）聚焦社会稳定，全心全意防风险守底线。</a:t>
            </a:r>
            <a:endParaRPr lang="zh-CN" altLang="en-US" sz="2000">
              <a:sym typeface="+mn-ea"/>
            </a:endParaRPr>
          </a:p>
          <a:p>
            <a:r>
              <a:rPr lang="zh-CN" altLang="en-US" sz="2000">
                <a:sym typeface="+mn-ea"/>
              </a:rPr>
              <a:t>一是巩固安全生产防线。健全领导责任体系，强化安全宣传培训与企业主体责任，严格监管和处罚。围绕道路交通、企业生产等进行专项整治，强力推进安全隐患大排查、大管控、大整治、大督查，确保无重大事故。定期组织应急演练，加强常态化管理，完善应急处置机制，确保人民群众生命财产安全。二是深化基层综合治理。推进</a:t>
            </a:r>
            <a:r>
              <a:rPr lang="en-US" altLang="zh-CN" sz="2000">
                <a:sym typeface="+mn-ea"/>
              </a:rPr>
              <a:t>“1234”</a:t>
            </a:r>
            <a:r>
              <a:rPr lang="zh-CN" altLang="en-US" sz="2000">
                <a:sym typeface="+mn-ea"/>
              </a:rPr>
              <a:t>工作模式，深化党员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三亮三比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行动与片组邻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三长制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工作。以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敲门行动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为抓手，实现联户全覆盖、走访常态化，确保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人在格中走，事在格中办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。完善基层群众自治制度与村规民约，拓宽议事渠道，推动民事民议民决。三是建设平安法治社会。加强知法守法宣传教育，提高群众法律意识，严厉打击各类违法犯罪行为。实现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枫桥式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人民调解组织村（社区）全覆盖，做到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小事不出村，大事不出镇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。加大信访突出问题化解力度，及时回应民声诉求，畅通民声受理渠道。</a:t>
            </a:r>
            <a:endParaRPr lang="zh-CN" altLang="en-US" sz="2000"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5" y="0"/>
            <a:ext cx="12191365" cy="6858635"/>
          </a:xfrm>
          <a:prstGeom prst="rect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21589" y="-2540"/>
            <a:ext cx="12191999" cy="6858000"/>
          </a:xfrm>
          <a:prstGeom prst="rect">
            <a:avLst/>
          </a:prstGeom>
          <a:blipFill dpi="0" rotWithShape="1">
            <a:blip r:embed="rId1">
              <a:alphaModFix amt="15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任意多边形: 形状 45"/>
          <p:cNvSpPr/>
          <p:nvPr/>
        </p:nvSpPr>
        <p:spPr>
          <a:xfrm rot="5400000">
            <a:off x="-2711450" y="2712720"/>
            <a:ext cx="6857365" cy="1434465"/>
          </a:xfrm>
          <a:custGeom>
            <a:avLst/>
            <a:gdLst>
              <a:gd name="connsiteX0" fmla="*/ 1079 w 26784"/>
              <a:gd name="connsiteY0" fmla="*/ 987 h 4786"/>
              <a:gd name="connsiteX1" fmla="*/ 7064 w 26784"/>
              <a:gd name="connsiteY1" fmla="*/ 5 h 4786"/>
              <a:gd name="connsiteX2" fmla="*/ 13490 w 26784"/>
              <a:gd name="connsiteY2" fmla="*/ 1512 h 4786"/>
              <a:gd name="connsiteX3" fmla="*/ 18964 w 26784"/>
              <a:gd name="connsiteY3" fmla="*/ 755 h 4786"/>
              <a:gd name="connsiteX4" fmla="*/ 25307 w 26784"/>
              <a:gd name="connsiteY4" fmla="*/ 1558 h 4786"/>
              <a:gd name="connsiteX5" fmla="*/ 26679 w 26784"/>
              <a:gd name="connsiteY5" fmla="*/ 2929 h 4786"/>
              <a:gd name="connsiteX6" fmla="*/ 23250 w 26784"/>
              <a:gd name="connsiteY6" fmla="*/ 4644 h 4786"/>
              <a:gd name="connsiteX7" fmla="*/ 16301 w 26784"/>
              <a:gd name="connsiteY7" fmla="*/ 4598 h 4786"/>
              <a:gd name="connsiteX8" fmla="*/ 4599 w 26784"/>
              <a:gd name="connsiteY8" fmla="*/ 3867 h 4786"/>
              <a:gd name="connsiteX9" fmla="*/ 347 w 26784"/>
              <a:gd name="connsiteY9" fmla="*/ 987 h 4786"/>
              <a:gd name="connsiteX10" fmla="*/ 1079 w 26784"/>
              <a:gd name="connsiteY10" fmla="*/ 987 h 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99" h="2111">
                <a:moveTo>
                  <a:pt x="2229" y="0"/>
                </a:moveTo>
                <a:cubicBezTo>
                  <a:pt x="2328" y="0"/>
                  <a:pt x="2427" y="1"/>
                  <a:pt x="2524" y="5"/>
                </a:cubicBezTo>
                <a:cubicBezTo>
                  <a:pt x="4593" y="93"/>
                  <a:pt x="6984" y="1489"/>
                  <a:pt x="8950" y="1512"/>
                </a:cubicBezTo>
                <a:cubicBezTo>
                  <a:pt x="10916" y="1535"/>
                  <a:pt x="12455" y="748"/>
                  <a:pt x="14424" y="755"/>
                </a:cubicBezTo>
                <a:cubicBezTo>
                  <a:pt x="15778" y="761"/>
                  <a:pt x="17692" y="951"/>
                  <a:pt x="19152" y="1198"/>
                </a:cubicBezTo>
                <a:lnTo>
                  <a:pt x="19199" y="1206"/>
                </a:lnTo>
                <a:lnTo>
                  <a:pt x="19199" y="2111"/>
                </a:lnTo>
                <a:lnTo>
                  <a:pt x="0" y="2111"/>
                </a:lnTo>
                <a:lnTo>
                  <a:pt x="0" y="260"/>
                </a:lnTo>
                <a:lnTo>
                  <a:pt x="38" y="253"/>
                </a:lnTo>
                <a:cubicBezTo>
                  <a:pt x="776" y="110"/>
                  <a:pt x="1532" y="3"/>
                  <a:pt x="2229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alpha val="64000"/>
                </a:schemeClr>
              </a:gs>
              <a:gs pos="14000">
                <a:schemeClr val="bg1">
                  <a:alpha val="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7" name="任意多边形: 形状 46"/>
          <p:cNvSpPr/>
          <p:nvPr/>
        </p:nvSpPr>
        <p:spPr>
          <a:xfrm rot="5400000">
            <a:off x="-2624287" y="2623335"/>
            <a:ext cx="6858635" cy="1610060"/>
          </a:xfrm>
          <a:custGeom>
            <a:avLst/>
            <a:gdLst>
              <a:gd name="connsiteX0" fmla="*/ 19575 w 19684"/>
              <a:gd name="connsiteY0" fmla="*/ 0 h 1861"/>
              <a:gd name="connsiteX1" fmla="*/ 19665 w 19684"/>
              <a:gd name="connsiteY1" fmla="*/ 3 h 1861"/>
              <a:gd name="connsiteX2" fmla="*/ 19684 w 19684"/>
              <a:gd name="connsiteY2" fmla="*/ 4 h 1861"/>
              <a:gd name="connsiteX3" fmla="*/ 19684 w 19684"/>
              <a:gd name="connsiteY3" fmla="*/ 1861 h 1861"/>
              <a:gd name="connsiteX4" fmla="*/ 485 w 19684"/>
              <a:gd name="connsiteY4" fmla="*/ 1861 h 1861"/>
              <a:gd name="connsiteX5" fmla="*/ 485 w 19684"/>
              <a:gd name="connsiteY5" fmla="*/ 123 h 1861"/>
              <a:gd name="connsiteX6" fmla="*/ 0 w 19684"/>
              <a:gd name="connsiteY6" fmla="*/ 76 h 1861"/>
              <a:gd name="connsiteX7" fmla="*/ 577 w 19684"/>
              <a:gd name="connsiteY7" fmla="*/ 687 h 1861"/>
              <a:gd name="connsiteX8" fmla="*/ 4340 w 19684"/>
              <a:gd name="connsiteY8" fmla="*/ 1467 h 1861"/>
              <a:gd name="connsiteX9" fmla="*/ 10205 w 19684"/>
              <a:gd name="connsiteY9" fmla="*/ 528 h 1861"/>
              <a:gd name="connsiteX10" fmla="*/ 15816 w 19684"/>
              <a:gd name="connsiteY10" fmla="*/ 1338 h 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01" h="2536">
                <a:moveTo>
                  <a:pt x="1" y="126"/>
                </a:moveTo>
                <a:lnTo>
                  <a:pt x="2" y="126"/>
                </a:lnTo>
                <a:lnTo>
                  <a:pt x="2" y="549"/>
                </a:lnTo>
                <a:lnTo>
                  <a:pt x="1" y="548"/>
                </a:lnTo>
                <a:lnTo>
                  <a:pt x="1" y="126"/>
                </a:lnTo>
                <a:close/>
                <a:moveTo>
                  <a:pt x="10739" y="0"/>
                </a:moveTo>
                <a:cubicBezTo>
                  <a:pt x="10757" y="0"/>
                  <a:pt x="10774" y="1"/>
                  <a:pt x="10790" y="3"/>
                </a:cubicBezTo>
                <a:lnTo>
                  <a:pt x="10801" y="4"/>
                </a:lnTo>
                <a:lnTo>
                  <a:pt x="10801" y="1913"/>
                </a:lnTo>
                <a:lnTo>
                  <a:pt x="10799" y="1913"/>
                </a:lnTo>
                <a:lnTo>
                  <a:pt x="10799" y="2536"/>
                </a:lnTo>
                <a:lnTo>
                  <a:pt x="0" y="2536"/>
                </a:lnTo>
                <a:lnTo>
                  <a:pt x="0" y="1783"/>
                </a:lnTo>
                <a:lnTo>
                  <a:pt x="2" y="1783"/>
                </a:lnTo>
                <a:lnTo>
                  <a:pt x="2" y="549"/>
                </a:lnTo>
                <a:lnTo>
                  <a:pt x="15" y="569"/>
                </a:lnTo>
                <a:cubicBezTo>
                  <a:pt x="273" y="949"/>
                  <a:pt x="585" y="1223"/>
                  <a:pt x="1051" y="1317"/>
                </a:cubicBezTo>
                <a:cubicBezTo>
                  <a:pt x="2170" y="1508"/>
                  <a:pt x="3292" y="496"/>
                  <a:pt x="4380" y="519"/>
                </a:cubicBezTo>
                <a:cubicBezTo>
                  <a:pt x="5469" y="543"/>
                  <a:pt x="6507" y="1548"/>
                  <a:pt x="7583" y="1461"/>
                </a:cubicBezTo>
                <a:cubicBezTo>
                  <a:pt x="8625" y="1376"/>
                  <a:pt x="10027" y="-7"/>
                  <a:pt x="10739" y="0"/>
                </a:cubicBezTo>
                <a:close/>
              </a:path>
            </a:pathLst>
          </a:custGeom>
          <a:gradFill>
            <a:gsLst>
              <a:gs pos="60000">
                <a:schemeClr val="bg1">
                  <a:alpha val="13000"/>
                </a:schemeClr>
              </a:gs>
              <a:gs pos="23000">
                <a:schemeClr val="bg1">
                  <a:alpha val="0"/>
                </a:schemeClr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flipH="1" flipV="1">
            <a:off x="10581640" y="-1270"/>
            <a:ext cx="1610360" cy="6858635"/>
            <a:chOff x="9833" y="2132"/>
            <a:chExt cx="2536" cy="10801"/>
          </a:xfrm>
        </p:grpSpPr>
        <p:sp>
          <p:nvSpPr>
            <p:cNvPr id="2" name="任意多边形: 形状 45"/>
            <p:cNvSpPr/>
            <p:nvPr/>
          </p:nvSpPr>
          <p:spPr>
            <a:xfrm rot="5400000">
              <a:off x="5564" y="6405"/>
              <a:ext cx="10799" cy="2259"/>
            </a:xfrm>
            <a:custGeom>
              <a:avLst/>
              <a:gdLst>
                <a:gd name="connsiteX0" fmla="*/ 1079 w 26784"/>
                <a:gd name="connsiteY0" fmla="*/ 987 h 4786"/>
                <a:gd name="connsiteX1" fmla="*/ 7064 w 26784"/>
                <a:gd name="connsiteY1" fmla="*/ 5 h 4786"/>
                <a:gd name="connsiteX2" fmla="*/ 13490 w 26784"/>
                <a:gd name="connsiteY2" fmla="*/ 1512 h 4786"/>
                <a:gd name="connsiteX3" fmla="*/ 18964 w 26784"/>
                <a:gd name="connsiteY3" fmla="*/ 755 h 4786"/>
                <a:gd name="connsiteX4" fmla="*/ 25307 w 26784"/>
                <a:gd name="connsiteY4" fmla="*/ 1558 h 4786"/>
                <a:gd name="connsiteX5" fmla="*/ 26679 w 26784"/>
                <a:gd name="connsiteY5" fmla="*/ 2929 h 4786"/>
                <a:gd name="connsiteX6" fmla="*/ 23250 w 26784"/>
                <a:gd name="connsiteY6" fmla="*/ 4644 h 4786"/>
                <a:gd name="connsiteX7" fmla="*/ 16301 w 26784"/>
                <a:gd name="connsiteY7" fmla="*/ 4598 h 4786"/>
                <a:gd name="connsiteX8" fmla="*/ 4599 w 26784"/>
                <a:gd name="connsiteY8" fmla="*/ 3867 h 4786"/>
                <a:gd name="connsiteX9" fmla="*/ 347 w 26784"/>
                <a:gd name="connsiteY9" fmla="*/ 987 h 4786"/>
                <a:gd name="connsiteX10" fmla="*/ 1079 w 26784"/>
                <a:gd name="connsiteY10" fmla="*/ 987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199" h="2111">
                  <a:moveTo>
                    <a:pt x="2229" y="0"/>
                  </a:moveTo>
                  <a:cubicBezTo>
                    <a:pt x="2328" y="0"/>
                    <a:pt x="2427" y="1"/>
                    <a:pt x="2524" y="5"/>
                  </a:cubicBezTo>
                  <a:cubicBezTo>
                    <a:pt x="4593" y="93"/>
                    <a:pt x="6984" y="1489"/>
                    <a:pt x="8950" y="1512"/>
                  </a:cubicBezTo>
                  <a:cubicBezTo>
                    <a:pt x="10916" y="1535"/>
                    <a:pt x="12455" y="748"/>
                    <a:pt x="14424" y="755"/>
                  </a:cubicBezTo>
                  <a:cubicBezTo>
                    <a:pt x="15778" y="761"/>
                    <a:pt x="17692" y="951"/>
                    <a:pt x="19152" y="1198"/>
                  </a:cubicBezTo>
                  <a:lnTo>
                    <a:pt x="19199" y="1206"/>
                  </a:lnTo>
                  <a:lnTo>
                    <a:pt x="19199" y="2111"/>
                  </a:lnTo>
                  <a:lnTo>
                    <a:pt x="0" y="2111"/>
                  </a:lnTo>
                  <a:lnTo>
                    <a:pt x="0" y="260"/>
                  </a:lnTo>
                  <a:lnTo>
                    <a:pt x="38" y="253"/>
                  </a:lnTo>
                  <a:cubicBezTo>
                    <a:pt x="776" y="110"/>
                    <a:pt x="1532" y="3"/>
                    <a:pt x="2229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64000"/>
                  </a:schemeClr>
                </a:gs>
                <a:gs pos="14000">
                  <a:schemeClr val="bg1">
                    <a:alpha val="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" name="任意多边形: 形状 46"/>
            <p:cNvSpPr/>
            <p:nvPr/>
          </p:nvSpPr>
          <p:spPr>
            <a:xfrm rot="5400000">
              <a:off x="5701" y="6264"/>
              <a:ext cx="10801" cy="2536"/>
            </a:xfrm>
            <a:custGeom>
              <a:avLst/>
              <a:gdLst>
                <a:gd name="connsiteX0" fmla="*/ 19575 w 19684"/>
                <a:gd name="connsiteY0" fmla="*/ 0 h 1861"/>
                <a:gd name="connsiteX1" fmla="*/ 19665 w 19684"/>
                <a:gd name="connsiteY1" fmla="*/ 3 h 1861"/>
                <a:gd name="connsiteX2" fmla="*/ 19684 w 19684"/>
                <a:gd name="connsiteY2" fmla="*/ 4 h 1861"/>
                <a:gd name="connsiteX3" fmla="*/ 19684 w 19684"/>
                <a:gd name="connsiteY3" fmla="*/ 1861 h 1861"/>
                <a:gd name="connsiteX4" fmla="*/ 485 w 19684"/>
                <a:gd name="connsiteY4" fmla="*/ 1861 h 1861"/>
                <a:gd name="connsiteX5" fmla="*/ 485 w 19684"/>
                <a:gd name="connsiteY5" fmla="*/ 123 h 1861"/>
                <a:gd name="connsiteX6" fmla="*/ 0 w 19684"/>
                <a:gd name="connsiteY6" fmla="*/ 76 h 1861"/>
                <a:gd name="connsiteX7" fmla="*/ 577 w 19684"/>
                <a:gd name="connsiteY7" fmla="*/ 687 h 1861"/>
                <a:gd name="connsiteX8" fmla="*/ 4340 w 19684"/>
                <a:gd name="connsiteY8" fmla="*/ 1467 h 1861"/>
                <a:gd name="connsiteX9" fmla="*/ 10205 w 19684"/>
                <a:gd name="connsiteY9" fmla="*/ 528 h 1861"/>
                <a:gd name="connsiteX10" fmla="*/ 15816 w 19684"/>
                <a:gd name="connsiteY10" fmla="*/ 1338 h 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01" h="2536">
                  <a:moveTo>
                    <a:pt x="1" y="126"/>
                  </a:moveTo>
                  <a:lnTo>
                    <a:pt x="2" y="126"/>
                  </a:lnTo>
                  <a:lnTo>
                    <a:pt x="2" y="549"/>
                  </a:lnTo>
                  <a:lnTo>
                    <a:pt x="1" y="548"/>
                  </a:lnTo>
                  <a:lnTo>
                    <a:pt x="1" y="126"/>
                  </a:lnTo>
                  <a:close/>
                  <a:moveTo>
                    <a:pt x="10739" y="0"/>
                  </a:moveTo>
                  <a:cubicBezTo>
                    <a:pt x="10757" y="0"/>
                    <a:pt x="10774" y="1"/>
                    <a:pt x="10790" y="3"/>
                  </a:cubicBezTo>
                  <a:lnTo>
                    <a:pt x="10801" y="4"/>
                  </a:lnTo>
                  <a:lnTo>
                    <a:pt x="10801" y="1913"/>
                  </a:lnTo>
                  <a:lnTo>
                    <a:pt x="10799" y="1913"/>
                  </a:lnTo>
                  <a:lnTo>
                    <a:pt x="10799" y="2536"/>
                  </a:lnTo>
                  <a:lnTo>
                    <a:pt x="0" y="2536"/>
                  </a:lnTo>
                  <a:lnTo>
                    <a:pt x="0" y="1783"/>
                  </a:lnTo>
                  <a:lnTo>
                    <a:pt x="2" y="1783"/>
                  </a:lnTo>
                  <a:lnTo>
                    <a:pt x="2" y="549"/>
                  </a:lnTo>
                  <a:lnTo>
                    <a:pt x="15" y="569"/>
                  </a:lnTo>
                  <a:cubicBezTo>
                    <a:pt x="273" y="949"/>
                    <a:pt x="585" y="1223"/>
                    <a:pt x="1051" y="1317"/>
                  </a:cubicBezTo>
                  <a:cubicBezTo>
                    <a:pt x="2170" y="1508"/>
                    <a:pt x="3292" y="496"/>
                    <a:pt x="4380" y="519"/>
                  </a:cubicBezTo>
                  <a:cubicBezTo>
                    <a:pt x="5469" y="543"/>
                    <a:pt x="6507" y="1548"/>
                    <a:pt x="7583" y="1461"/>
                  </a:cubicBezTo>
                  <a:cubicBezTo>
                    <a:pt x="8625" y="1376"/>
                    <a:pt x="10027" y="-7"/>
                    <a:pt x="10739" y="0"/>
                  </a:cubicBezTo>
                  <a:close/>
                </a:path>
              </a:pathLst>
            </a:custGeom>
            <a:gradFill>
              <a:gsLst>
                <a:gs pos="60000">
                  <a:schemeClr val="bg1">
                    <a:alpha val="13000"/>
                  </a:schemeClr>
                </a:gs>
                <a:gs pos="23000">
                  <a:schemeClr val="bg1">
                    <a:alpha val="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7" name="燕尾形 6"/>
          <p:cNvSpPr/>
          <p:nvPr userDrawn="1"/>
        </p:nvSpPr>
        <p:spPr>
          <a:xfrm>
            <a:off x="244475" y="479425"/>
            <a:ext cx="8184515" cy="692150"/>
          </a:xfrm>
          <a:prstGeom prst="chevron">
            <a:avLst/>
          </a:prstGeom>
          <a:solidFill>
            <a:srgbClr val="3F8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中黑简" panose="0201060000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0" y="0"/>
            <a:ext cx="12192000" cy="6858000"/>
            <a:chOff x="0" y="0"/>
            <a:chExt cx="19200" cy="10800"/>
          </a:xfrm>
        </p:grpSpPr>
        <p:sp>
          <p:nvSpPr>
            <p:cNvPr id="6" name="矩形 5"/>
            <p:cNvSpPr/>
            <p:nvPr/>
          </p:nvSpPr>
          <p:spPr>
            <a:xfrm>
              <a:off x="353" y="441"/>
              <a:ext cx="18425" cy="9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4" name="平行四边形 213"/>
            <p:cNvSpPr/>
            <p:nvPr/>
          </p:nvSpPr>
          <p:spPr>
            <a:xfrm>
              <a:off x="0" y="0"/>
              <a:ext cx="19200" cy="10800"/>
            </a:xfrm>
            <a:prstGeom prst="parallelogram">
              <a:avLst>
                <a:gd name="adj" fmla="val 89805"/>
              </a:avLst>
            </a:prstGeom>
            <a:blipFill dpi="0" rotWithShape="1">
              <a:blip r:embed="rId1">
                <a:alphaModFix amt="28000"/>
              </a:blip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汉仪中黑简" panose="02010600000101010101" charset="-122"/>
              </a:endParaRPr>
            </a:p>
          </p:txBody>
        </p:sp>
      </p:grpSp>
      <p:sp>
        <p:nvSpPr>
          <p:cNvPr id="43" name="文本占位符 22"/>
          <p:cNvSpPr>
            <a:spLocks noGrp="1"/>
          </p:cNvSpPr>
          <p:nvPr/>
        </p:nvSpPr>
        <p:spPr>
          <a:xfrm>
            <a:off x="1172845" y="934085"/>
            <a:ext cx="9526905" cy="5531485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l" eaLnBrk="1" fontAlgn="auto" latinLnBrk="0" hangingPunct="1">
              <a:lnSpc>
                <a:spcPct val="140000"/>
              </a:lnSpc>
              <a:spcAft>
                <a:spcPts val="0"/>
              </a:spcAft>
              <a:buNone/>
              <a:defRPr sz="1200" b="0" u="none" strike="noStrike" kern="1200" cap="none" spc="200" normalizeH="0" baseline="0">
                <a:solidFill>
                  <a:schemeClr val="tx1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algn="l" fontAlgn="auto">
              <a:lnSpc>
                <a:spcPct val="180000"/>
              </a:lnSpc>
              <a:spcBef>
                <a:spcPts val="0"/>
              </a:spcBef>
            </a:pPr>
            <a:r>
              <a:rPr lang="en-US" altLang="zh-CN" sz="4000">
                <a:latin typeface="汉仪中黑简" panose="02010600000101010101" charset="-122"/>
                <a:ea typeface="汉仪中黑简" panose="02010600000101010101" charset="-122"/>
                <a:sym typeface="+mn-ea"/>
              </a:rPr>
              <a:t>    </a:t>
            </a:r>
            <a:r>
              <a:rPr lang="zh-CN" altLang="en-US" sz="2800" spc="0">
                <a:latin typeface="+mn-lt"/>
                <a:ea typeface="+mn-ea"/>
                <a:cs typeface="+mn-cs"/>
                <a:sym typeface="+mn-ea"/>
              </a:rPr>
              <a:t>目前，中共宁乡市横市镇委员会</a:t>
            </a:r>
            <a:r>
              <a:rPr lang="en-US" altLang="zh-CN" sz="2800" spc="0">
                <a:latin typeface="+mn-lt"/>
                <a:ea typeface="+mn-ea"/>
                <a:cs typeface="+mn-cs"/>
                <a:sym typeface="+mn-ea"/>
              </a:rPr>
              <a:t> </a:t>
            </a:r>
            <a:r>
              <a:rPr lang="zh-CN" altLang="en-US" sz="2800" spc="0">
                <a:latin typeface="+mn-lt"/>
                <a:ea typeface="+mn-ea"/>
                <a:cs typeface="+mn-cs"/>
                <a:sym typeface="+mn-ea"/>
              </a:rPr>
              <a:t>《</a:t>
            </a:r>
            <a:r>
              <a:rPr lang="zh-CN" altLang="en-US" sz="2800" spc="0">
                <a:latin typeface="+mn-lt"/>
                <a:ea typeface="+mn-ea"/>
                <a:cs typeface="+mn-cs"/>
                <a:sym typeface="+mn-ea"/>
              </a:rPr>
              <a:t>关于</a:t>
            </a:r>
            <a:r>
              <a:rPr lang="en-US" altLang="zh-CN" sz="2800" spc="0">
                <a:latin typeface="+mn-lt"/>
                <a:ea typeface="+mn-ea"/>
                <a:cs typeface="+mn-cs"/>
                <a:sym typeface="+mn-ea"/>
              </a:rPr>
              <a:t>2024</a:t>
            </a:r>
            <a:r>
              <a:rPr lang="zh-CN" altLang="en-US" sz="2800" spc="0">
                <a:latin typeface="+mn-lt"/>
                <a:ea typeface="+mn-ea"/>
                <a:cs typeface="+mn-cs"/>
                <a:sym typeface="+mn-ea"/>
              </a:rPr>
              <a:t>年度工作情况的报告</a:t>
            </a:r>
            <a:r>
              <a:rPr lang="zh-CN" altLang="en-US" sz="2800" spc="0">
                <a:latin typeface="+mn-lt"/>
                <a:ea typeface="+mn-ea"/>
                <a:cs typeface="+mn-cs"/>
                <a:sym typeface="+mn-ea"/>
              </a:rPr>
              <a:t>》已经发布，若有疑问，可拨打宁乡市横市镇人民政府电话0731-</a:t>
            </a:r>
            <a:r>
              <a:rPr lang="en-US" altLang="zh-CN" sz="2800" spc="0">
                <a:latin typeface="+mn-lt"/>
                <a:ea typeface="+mn-ea"/>
                <a:cs typeface="+mn-cs"/>
                <a:sym typeface="+mn-ea"/>
              </a:rPr>
              <a:t>87234257</a:t>
            </a:r>
            <a:r>
              <a:rPr lang="zh-CN" altLang="en-US" sz="2800" spc="0">
                <a:latin typeface="+mn-lt"/>
                <a:ea typeface="+mn-ea"/>
                <a:cs typeface="+mn-cs"/>
                <a:sym typeface="+mn-ea"/>
              </a:rPr>
              <a:t>咨询了解详情。</a:t>
            </a:r>
            <a:endParaRPr lang="zh-CN" altLang="en-US" sz="2800" strike="noStrike" spc="0" noProof="1">
              <a:latin typeface="+mn-lt"/>
              <a:ea typeface="+mn-ea"/>
              <a:cs typeface="+mn-cs"/>
            </a:endParaRPr>
          </a:p>
          <a:p>
            <a:pPr lvl="0" algn="r">
              <a:lnSpc>
                <a:spcPct val="180000"/>
              </a:lnSpc>
              <a:spcBef>
                <a:spcPts val="0"/>
              </a:spcBef>
            </a:pPr>
            <a:r>
              <a:rPr lang="zh-CN" altLang="en-US" sz="2800" spc="0">
                <a:latin typeface="+mn-lt"/>
                <a:ea typeface="+mn-ea"/>
                <a:cs typeface="+mn-cs"/>
                <a:sym typeface="+mn-ea"/>
              </a:rPr>
              <a:t>宁乡市横市镇人民政府</a:t>
            </a:r>
            <a:endParaRPr lang="zh-CN" altLang="en-US" sz="2800" strike="noStrike" spc="0" noProof="1">
              <a:latin typeface="+mn-lt"/>
              <a:ea typeface="+mn-ea"/>
              <a:cs typeface="+mn-cs"/>
            </a:endParaRPr>
          </a:p>
          <a:p>
            <a:pPr lvl="0" algn="r">
              <a:lnSpc>
                <a:spcPct val="120000"/>
              </a:lnSpc>
              <a:spcBef>
                <a:spcPts val="0"/>
              </a:spcBef>
            </a:pPr>
            <a:r>
              <a:rPr lang="zh-CN" altLang="en-US" sz="2800" strike="noStrike" spc="0" noProof="1">
                <a:latin typeface="+mn-lt"/>
                <a:ea typeface="+mn-ea"/>
                <a:cs typeface="+mn-cs"/>
              </a:rPr>
              <a:t>202</a:t>
            </a:r>
            <a:r>
              <a:rPr lang="en-US" altLang="zh-CN" sz="2800" strike="noStrike" spc="0" noProof="1">
                <a:latin typeface="+mn-lt"/>
                <a:ea typeface="+mn-ea"/>
                <a:cs typeface="+mn-cs"/>
              </a:rPr>
              <a:t>5</a:t>
            </a:r>
            <a:r>
              <a:rPr lang="zh-CN" altLang="en-US" sz="2800" strike="noStrike" spc="0" noProof="1">
                <a:latin typeface="+mn-lt"/>
                <a:ea typeface="+mn-ea"/>
                <a:cs typeface="+mn-cs"/>
              </a:rPr>
              <a:t>年</a:t>
            </a:r>
            <a:r>
              <a:rPr lang="en-US" altLang="zh-CN" sz="2800" strike="noStrike" spc="0" noProof="1">
                <a:latin typeface="+mn-lt"/>
                <a:ea typeface="+mn-ea"/>
                <a:cs typeface="+mn-cs"/>
              </a:rPr>
              <a:t>2</a:t>
            </a:r>
            <a:r>
              <a:rPr lang="zh-CN" altLang="en-US" sz="2800" strike="noStrike" spc="0" noProof="1">
                <a:latin typeface="+mn-lt"/>
                <a:ea typeface="+mn-ea"/>
                <a:cs typeface="+mn-cs"/>
              </a:rPr>
              <a:t>月</a:t>
            </a:r>
            <a:r>
              <a:rPr lang="en-US" altLang="zh-CN" sz="2800" strike="noStrike" spc="0" noProof="1">
                <a:latin typeface="+mn-lt"/>
                <a:ea typeface="+mn-ea"/>
                <a:cs typeface="+mn-cs"/>
              </a:rPr>
              <a:t>12</a:t>
            </a:r>
            <a:r>
              <a:rPr lang="zh-CN" altLang="en-US" sz="2800" strike="noStrike" spc="0" noProof="1">
                <a:latin typeface="+mn-lt"/>
                <a:ea typeface="+mn-ea"/>
                <a:cs typeface="+mn-cs"/>
              </a:rPr>
              <a:t>日</a:t>
            </a:r>
            <a:endParaRPr lang="zh-CN" altLang="en-US" sz="2800" strike="noStrike" noProof="1">
              <a:latin typeface="汉仪中黑简" panose="02010600000101010101" charset="-122"/>
              <a:ea typeface="汉仪中黑简" panose="0201060000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汉仪中黑简"/>
        <a:ea typeface="汉仪中黑简"/>
        <a:cs typeface=""/>
      </a:majorFont>
      <a:minorFont>
        <a:latin typeface="汉仪中黑简"/>
        <a:ea typeface="汉仪中黑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中黑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中黑简"/>
        <a:ea typeface=""/>
        <a:cs typeface=""/>
        <a:font script="Jpan" typeface="ＭＳ Ｐゴシック"/>
        <a:font script="Hang" typeface="맑은 고딕"/>
        <a:font script="Hans" typeface="汉仪中黑简"/>
        <a:font script="Hant" typeface="新細明體"/>
        <a:font script="Arab" typeface="汉仪中黑简"/>
        <a:font script="Hebr" typeface="汉仪中黑简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中黑简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中黑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中黑简"/>
        <a:ea typeface=""/>
        <a:cs typeface=""/>
        <a:font script="Jpan" typeface="ＭＳ Ｐゴシック"/>
        <a:font script="Hang" typeface="맑은 고딕"/>
        <a:font script="Hans" typeface="汉仪中黑简"/>
        <a:font script="Hant" typeface="新細明體"/>
        <a:font script="Arab" typeface="汉仪中黑简"/>
        <a:font script="Hebr" typeface="汉仪中黑简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中黑简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5359</Words>
  <Application>WPS 演示</Application>
  <PresentationFormat>宽屏</PresentationFormat>
  <Paragraphs>55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宋体</vt:lpstr>
      <vt:lpstr>Wingdings</vt:lpstr>
      <vt:lpstr>汉仪中黑简</vt:lpstr>
      <vt:lpstr>Wingdings</vt:lpstr>
      <vt:lpstr>方正小标宋简体</vt:lpstr>
      <vt:lpstr>思源黑体 Normal</vt:lpstr>
      <vt:lpstr>黑体</vt:lpstr>
      <vt:lpstr>阿里巴巴普惠体 R</vt:lpstr>
      <vt:lpstr>微软雅黑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小山田心子</cp:lastModifiedBy>
  <cp:revision>180</cp:revision>
  <dcterms:created xsi:type="dcterms:W3CDTF">2019-06-19T02:08:00Z</dcterms:created>
  <dcterms:modified xsi:type="dcterms:W3CDTF">2025-03-07T07:46:23Z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B0D6477DC51F42D89BD10ACDE4B0F951_13</vt:lpwstr>
  </property>
  <property fmtid="{D5CDD505-2E9C-101B-9397-08002B2CF9AE}" pid="4" name="KSOTemplateUUID">
    <vt:lpwstr>v1.0_mb_xsq5/FLnsuy9PvawwFhdjQ==</vt:lpwstr>
  </property>
</Properties>
</file>